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8" r:id="rId3"/>
    <p:sldId id="263" r:id="rId4"/>
    <p:sldId id="277" r:id="rId5"/>
    <p:sldId id="264" r:id="rId6"/>
    <p:sldId id="259" r:id="rId7"/>
    <p:sldId id="276" r:id="rId8"/>
    <p:sldId id="278" r:id="rId9"/>
    <p:sldId id="290" r:id="rId10"/>
    <p:sldId id="291" r:id="rId11"/>
    <p:sldId id="289" r:id="rId12"/>
    <p:sldId id="280" r:id="rId13"/>
    <p:sldId id="282" r:id="rId14"/>
    <p:sldId id="283" r:id="rId15"/>
    <p:sldId id="284" r:id="rId16"/>
    <p:sldId id="281" r:id="rId17"/>
    <p:sldId id="285" r:id="rId18"/>
    <p:sldId id="292" r:id="rId19"/>
    <p:sldId id="286" r:id="rId20"/>
    <p:sldId id="293" r:id="rId21"/>
    <p:sldId id="294" r:id="rId22"/>
    <p:sldId id="287" r:id="rId23"/>
    <p:sldId id="288" r:id="rId24"/>
    <p:sldId id="295" r:id="rId25"/>
    <p:sldId id="300" r:id="rId26"/>
    <p:sldId id="301" r:id="rId27"/>
    <p:sldId id="296" r:id="rId28"/>
    <p:sldId id="302" r:id="rId29"/>
    <p:sldId id="303" r:id="rId30"/>
    <p:sldId id="304" r:id="rId31"/>
    <p:sldId id="306" r:id="rId32"/>
    <p:sldId id="307" r:id="rId33"/>
    <p:sldId id="305" r:id="rId34"/>
    <p:sldId id="308" r:id="rId35"/>
    <p:sldId id="309" r:id="rId36"/>
    <p:sldId id="310" r:id="rId37"/>
    <p:sldId id="311" r:id="rId38"/>
    <p:sldId id="312" r:id="rId39"/>
    <p:sldId id="314" r:id="rId40"/>
    <p:sldId id="315" r:id="rId41"/>
    <p:sldId id="316" r:id="rId42"/>
    <p:sldId id="317" r:id="rId43"/>
    <p:sldId id="313" r:id="rId44"/>
    <p:sldId id="319" r:id="rId45"/>
    <p:sldId id="320" r:id="rId46"/>
    <p:sldId id="321" r:id="rId47"/>
    <p:sldId id="322" r:id="rId48"/>
    <p:sldId id="323" r:id="rId49"/>
    <p:sldId id="324" r:id="rId50"/>
    <p:sldId id="269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200"/>
    <a:srgbClr val="FFC72C"/>
    <a:srgbClr val="FFDE81"/>
    <a:srgbClr val="FFD358"/>
    <a:srgbClr val="8031A7"/>
    <a:srgbClr val="BFBFBF"/>
    <a:srgbClr val="007A97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1" autoAdjust="0"/>
    <p:restoredTop sz="66938" autoAdjust="0"/>
  </p:normalViewPr>
  <p:slideViewPr>
    <p:cSldViewPr snapToGrid="0" snapToObjects="1">
      <p:cViewPr varScale="1">
        <p:scale>
          <a:sx n="96" d="100"/>
          <a:sy n="96" d="100"/>
        </p:scale>
        <p:origin x="-1248" y="-84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378"/>
    </p:cViewPr>
  </p:sorterViewPr>
  <p:notesViewPr>
    <p:cSldViewPr snapToGrid="0" snapToObjects="1">
      <p:cViewPr varScale="1">
        <p:scale>
          <a:sx n="94" d="100"/>
          <a:sy n="94" d="100"/>
        </p:scale>
        <p:origin x="-3750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553683" y="199103"/>
            <a:ext cx="5887757" cy="33118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563842" y="3612198"/>
            <a:ext cx="5877597" cy="528599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this Discussion Unit is to understand and use: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Streaming use cases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Blocking operators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Streaming sources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Reliable receivers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Spark 2.0; production ready, RDD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Spark 2.2; </a:t>
            </a:r>
            <a:r>
              <a:rPr lang="en-US" sz="800" dirty="0" err="1" smtClean="0"/>
              <a:t>DataFrames</a:t>
            </a:r>
            <a:r>
              <a:rPr lang="en-US" sz="800" smtClean="0"/>
              <a:t>, Datasets</a:t>
            </a:r>
            <a:r>
              <a:rPr lang="en-US" sz="800" dirty="0" smtClean="0"/>
              <a:t>, windows, other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err="1" smtClean="0"/>
              <a:t>Stateful</a:t>
            </a:r>
            <a:r>
              <a:rPr lang="en-US" sz="800" dirty="0" smtClean="0"/>
              <a:t>, stateless transforms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Window functions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Window sizing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Examples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Writing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55606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 architecture using streams-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 executors never terminate (presumably)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Otherwise; generally the same as non-streaming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StreamingContext</a:t>
            </a:r>
            <a:r>
              <a:rPr lang="en-US" dirty="0" smtClean="0"/>
              <a:t> object is using with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SparkContext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24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Entering a section on</a:t>
            </a:r>
            <a:r>
              <a:rPr lang="en-US" baseline="0" dirty="0" smtClean="0"/>
              <a:t> the topic of stateless transforms.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DSE Analytics streaming transforms; </a:t>
            </a:r>
            <a:r>
              <a:rPr lang="en-US" dirty="0" err="1" smtClean="0"/>
              <a:t>DStream</a:t>
            </a:r>
            <a:r>
              <a:rPr lang="en-US" dirty="0" smtClean="0"/>
              <a:t>, (RDD), unary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44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DSE Analytics streaming transforms; </a:t>
            </a:r>
            <a:r>
              <a:rPr lang="en-US" dirty="0" err="1" smtClean="0"/>
              <a:t>DStream</a:t>
            </a:r>
            <a:r>
              <a:rPr lang="en-US" dirty="0" smtClean="0"/>
              <a:t>, (RDD), unary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5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DSE Analytics streaming transforms; </a:t>
            </a:r>
            <a:r>
              <a:rPr lang="en-US" dirty="0" err="1" smtClean="0"/>
              <a:t>DStream</a:t>
            </a:r>
            <a:r>
              <a:rPr lang="en-US" dirty="0" smtClean="0"/>
              <a:t>, ( Pair RDD), unary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9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DSE Analytics streaming transforms; </a:t>
            </a:r>
            <a:r>
              <a:rPr lang="en-US" dirty="0" err="1" smtClean="0"/>
              <a:t>DStream</a:t>
            </a:r>
            <a:r>
              <a:rPr lang="en-US" dirty="0" smtClean="0"/>
              <a:t>, (RDD), binary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2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Entering a section on</a:t>
            </a:r>
            <a:r>
              <a:rPr lang="en-US" baseline="0" dirty="0" smtClean="0"/>
              <a:t> the topic of </a:t>
            </a:r>
            <a:r>
              <a:rPr lang="en-US" baseline="0" dirty="0" err="1" smtClean="0"/>
              <a:t>stateful</a:t>
            </a:r>
            <a:r>
              <a:rPr lang="en-US" baseline="0" dirty="0" smtClean="0"/>
              <a:t> transforms.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45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DSE Analytics streaming transforms; </a:t>
            </a:r>
            <a:r>
              <a:rPr lang="en-US" dirty="0" err="1" smtClean="0"/>
              <a:t>DStream</a:t>
            </a:r>
            <a:r>
              <a:rPr lang="en-US" dirty="0" smtClean="0"/>
              <a:t>, (RDD), unary, </a:t>
            </a:r>
            <a:r>
              <a:rPr lang="en-US" dirty="0" err="1" smtClean="0"/>
              <a:t>stateful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0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Regarding </a:t>
            </a:r>
            <a:r>
              <a:rPr lang="en-US" dirty="0" err="1" smtClean="0"/>
              <a:t>reduceByWindow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Two</a:t>
            </a:r>
            <a:r>
              <a:rPr lang="en-US" baseline="0" dirty="0" smtClean="0"/>
              <a:t> function signatures (overloaded). This is the more advanced one.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Needs two accompanying functions; one to add, one to subtract.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50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DSE Analytics streaming transforms; window</a:t>
            </a:r>
            <a:r>
              <a:rPr lang="en-US" baseline="0" dirty="0" smtClean="0"/>
              <a:t> transforms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6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next page we enter a Discussion Lab;</a:t>
            </a:r>
            <a:r>
              <a:rPr lang="en-US" baseline="0" dirty="0" smtClean="0"/>
              <a:t> attributes of streaming, streaming analytics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3612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DSE Analytics streaming transforms; window</a:t>
            </a:r>
            <a:r>
              <a:rPr lang="en-US" baseline="0" dirty="0" smtClean="0"/>
              <a:t> transforms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29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Sizing window length/interval.</a:t>
            </a:r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1696, the Window Tax</a:t>
            </a:r>
          </a:p>
          <a:p>
            <a:pPr lvl="1"/>
            <a:r>
              <a:rPr lang="en-US" dirty="0" smtClean="0"/>
              <a:t>https://en.wikipedia.org/wiki/Window_tax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36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Entering a section on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33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command word count example, using streaming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Sample data, and sample output above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Use a second terminal running "</a:t>
            </a:r>
            <a:r>
              <a:rPr lang="en-US" baseline="0" dirty="0" err="1" smtClean="0"/>
              <a:t>nc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lk</a:t>
            </a:r>
            <a:r>
              <a:rPr lang="en-US" baseline="0" dirty="0" smtClean="0"/>
              <a:t> 9999", to send text data to port 9999.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package and imports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Spark streaming </a:t>
            </a:r>
            <a:r>
              <a:rPr lang="en-US" baseline="0" dirty="0" err="1" smtClean="0"/>
              <a:t>SparkConf</a:t>
            </a:r>
            <a:r>
              <a:rPr lang="en-US" baseline="0" dirty="0" smtClean="0"/>
              <a:t> handle; the DSE Spark Connector (driver) will find the master IP and port number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Setting the batch window to 10 seconds.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Opening a receiver of type, </a:t>
            </a:r>
            <a:r>
              <a:rPr lang="en-US" baseline="0" dirty="0" err="1" smtClean="0"/>
              <a:t>socketTextStream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err="1" smtClean="0"/>
              <a:t>flatMap</a:t>
            </a:r>
            <a:r>
              <a:rPr lang="en-US" dirty="0" smtClean="0"/>
              <a:t>(), split()</a:t>
            </a:r>
            <a:r>
              <a:rPr lang="en-US" baseline="0" dirty="0" smtClean="0"/>
              <a:t>, map() and </a:t>
            </a:r>
            <a:r>
              <a:rPr lang="en-US" baseline="0" dirty="0" err="1" smtClean="0"/>
              <a:t>reduceByKey</a:t>
            </a:r>
            <a:r>
              <a:rPr lang="en-US" baseline="0" dirty="0" smtClean="0"/>
              <a:t>() should be familiar from earlier examples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All</a:t>
            </a:r>
            <a:r>
              <a:rPr lang="en-US" baseline="0" dirty="0" smtClean="0"/>
              <a:t> further examples receive 10 rows of data from a signal generator; shown on following page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Data is similar to an Apache Http Web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Sample</a:t>
            </a:r>
            <a:r>
              <a:rPr lang="en-US" baseline="0" dirty="0" smtClean="0"/>
              <a:t>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signal generator written on Bash; basically a slow cat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/>
              <a:t>Match the attributes on the right with the areas on the left- </a:t>
            </a:r>
          </a:p>
          <a:p>
            <a:pPr lvl="0"/>
            <a:endParaRPr lang="en-US" sz="800" dirty="0" smtClean="0"/>
          </a:p>
          <a:p>
            <a:pPr marL="330200" lvl="0" indent="-171450">
              <a:buFont typeface="Arial" pitchFamily="34" charset="0"/>
              <a:buChar char="•"/>
            </a:pPr>
            <a:r>
              <a:rPr lang="en-US" sz="400" dirty="0" smtClean="0"/>
              <a:t>Discuss</a:t>
            </a:r>
            <a:r>
              <a:rPr lang="en-US" sz="400" baseline="0" dirty="0" smtClean="0"/>
              <a:t> which (use cases) are streaming applications, stream analytics applications</a:t>
            </a: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3376801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Package</a:t>
            </a:r>
            <a:r>
              <a:rPr lang="en-US" baseline="0" dirty="0" smtClean="0"/>
              <a:t> and import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new code above; just providing a complete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err="1" smtClean="0"/>
              <a:t>reduceByKey</a:t>
            </a:r>
            <a:r>
              <a:rPr lang="en-US" dirty="0" smtClean="0"/>
              <a:t>()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countByValue</a:t>
            </a:r>
            <a:r>
              <a:rPr lang="en-US" baseline="0" dirty="0" smtClean="0"/>
              <a:t>() can be interchanged in this use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Sample</a:t>
            </a:r>
            <a:r>
              <a:rPr lang="en-US" baseline="0" dirty="0" smtClean="0"/>
              <a:t> output; notice that the counts are incrementing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Package</a:t>
            </a:r>
            <a:r>
              <a:rPr lang="en-US" baseline="0" dirty="0" smtClean="0"/>
              <a:t> and import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RDD</a:t>
            </a:r>
            <a:r>
              <a:rPr lang="en-US" baseline="0" dirty="0" smtClean="0"/>
              <a:t> objects/transforms require manual </a:t>
            </a:r>
            <a:r>
              <a:rPr lang="en-US" baseline="0" dirty="0" err="1" smtClean="0"/>
              <a:t>checkpointing</a:t>
            </a:r>
            <a:r>
              <a:rPr lang="en-US" baseline="0" dirty="0" smtClean="0"/>
              <a:t>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Functional</a:t>
            </a:r>
            <a:r>
              <a:rPr lang="en-US" baseline="0" dirty="0" smtClean="0"/>
              <a:t> programming; </a:t>
            </a:r>
            <a:r>
              <a:rPr lang="en-US" baseline="0" dirty="0" err="1" smtClean="0"/>
              <a:t>updateStateByKey</a:t>
            </a:r>
            <a:r>
              <a:rPr lang="en-US" baseline="0" dirty="0" smtClean="0"/>
              <a:t> knows to pass the key values automatically, and these keys are not mutable/accessible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value is cast as a long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initial/new value is sent each time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On second and subsequent invocations, the prior value is also sent (hence, option)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 return value is sent as long, but is optional a required by the final invocation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new code to discuss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And</a:t>
            </a:r>
            <a:r>
              <a:rPr lang="en-US" baseline="0" dirty="0" smtClean="0"/>
              <a:t> example with initial state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Package</a:t>
            </a:r>
            <a:r>
              <a:rPr lang="en-US" baseline="0" dirty="0" smtClean="0"/>
              <a:t> and imports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Regarding the SQL statement</a:t>
            </a:r>
            <a:r>
              <a:rPr lang="en-US" baseline="0" dirty="0" smtClean="0"/>
              <a:t> above, answer the following: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What are the clauses to a SQL SELECT; name, function 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Which are blocking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new code to discuss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err="1" smtClean="0"/>
              <a:t>initialRDD</a:t>
            </a:r>
            <a:r>
              <a:rPr lang="en-US" baseline="0" dirty="0" smtClean="0"/>
              <a:t> must match the signature of the (working) RDD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wordStream</a:t>
            </a:r>
            <a:r>
              <a:rPr lang="en-US" baseline="0" dirty="0" smtClean="0"/>
              <a:t> is a transform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mappingFunc</a:t>
            </a:r>
            <a:r>
              <a:rPr lang="en-US" baseline="0" dirty="0" smtClean="0"/>
              <a:t> is a function; functions as data, structured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err="1" smtClean="0"/>
              <a:t>mapWithState</a:t>
            </a:r>
            <a:r>
              <a:rPr lang="en-US" baseline="0" dirty="0" smtClean="0"/>
              <a:t> with one argument, the transform function titled, </a:t>
            </a:r>
            <a:r>
              <a:rPr lang="en-US" baseline="0" dirty="0" err="1" smtClean="0"/>
              <a:t>mappingFunc</a:t>
            </a: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mappingFunc</a:t>
            </a:r>
            <a:r>
              <a:rPr lang="en-US" baseline="0" dirty="0" smtClean="0"/>
              <a:t> can be fluent with an optional </a:t>
            </a:r>
            <a:r>
              <a:rPr lang="en-US" baseline="0" dirty="0" err="1" smtClean="0"/>
              <a:t>initialState</a:t>
            </a:r>
            <a:r>
              <a:rPr lang="en-US" baseline="0" dirty="0" smtClean="0"/>
              <a:t> function, accepting initial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Using</a:t>
            </a:r>
            <a:r>
              <a:rPr lang="en-US" baseline="0" dirty="0" smtClean="0"/>
              <a:t>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Package</a:t>
            </a:r>
            <a:r>
              <a:rPr lang="en-US" baseline="0" dirty="0" smtClean="0"/>
              <a:t> and import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Different </a:t>
            </a:r>
            <a:r>
              <a:rPr lang="en-US" baseline="0" dirty="0" err="1" smtClean="0"/>
              <a:t>SparkSession</a:t>
            </a:r>
            <a:r>
              <a:rPr lang="en-US" baseline="0" dirty="0" smtClean="0"/>
              <a:t> definition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implicits</a:t>
            </a:r>
            <a:r>
              <a:rPr lang="en-US" baseline="0" dirty="0" smtClean="0"/>
              <a:t>._ gives us access to many Spark/SQL functions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Opening</a:t>
            </a:r>
            <a:r>
              <a:rPr lang="en-US" baseline="0" dirty="0" smtClean="0"/>
              <a:t> the receiver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getClass</a:t>
            </a:r>
            <a:r>
              <a:rPr lang="en-US" baseline="0" dirty="0" smtClean="0"/>
              <a:t> confirms our object type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groupBy</a:t>
            </a:r>
            <a:r>
              <a:rPr lang="en-US" baseline="0" dirty="0" smtClean="0"/>
              <a:t>(), a Spark/SQL transform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And an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new code to discuss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As</a:t>
            </a:r>
            <a:r>
              <a:rPr lang="en-US" baseline="0" dirty="0" smtClean="0"/>
              <a:t> stated, Spark Streaming 2.2 is greatly enhanced, including </a:t>
            </a:r>
            <a:r>
              <a:rPr lang="en-US" baseline="0" dirty="0" err="1" smtClean="0"/>
              <a:t>DataFrames</a:t>
            </a:r>
            <a:r>
              <a:rPr lang="en-US" baseline="0" dirty="0" smtClean="0"/>
              <a:t>, Datasets, and many higher level APIs.</a:t>
            </a: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158750" indent="0">
              <a:buFont typeface="Arial" pitchFamily="34" charset="0"/>
              <a:buNone/>
            </a:pPr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smtClean="0"/>
              <a:t>https://spark.apache.org/docs/2.2.0/structured-streaming-programming-guide.html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Other</a:t>
            </a:r>
            <a:r>
              <a:rPr lang="en-US" baseline="0" dirty="0" smtClean="0"/>
              <a:t> topics related to streaming.</a:t>
            </a: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158750" indent="0">
              <a:buFont typeface="Arial" pitchFamily="34" charset="0"/>
              <a:buNone/>
            </a:pPr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smtClean="0"/>
              <a:t>https://spark.apache.org/docs/2.2.0/structured-streaming-programming-guide.html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above example: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Specific</a:t>
            </a:r>
            <a:r>
              <a:rPr lang="en-US" baseline="0" dirty="0" smtClean="0"/>
              <a:t> mention to </a:t>
            </a:r>
            <a:r>
              <a:rPr lang="en-US" baseline="0" smtClean="0"/>
              <a:t>output functions.</a:t>
            </a: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158750" indent="0">
              <a:buFont typeface="Arial" pitchFamily="34" charset="0"/>
              <a:buNone/>
            </a:pPr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smtClean="0"/>
              <a:t>https://spark.apache.org/docs/2.2.0/structured-streaming-programming-guide.html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5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Discussion Lab-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082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</a:t>
            </a:r>
            <a:r>
              <a:rPr lang="en-US" baseline="0" dirty="0" smtClean="0"/>
              <a:t> of Discussion Unit-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96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the main Spark engine (core), and on top of it fits Spark’s 4 main modules: 4 + 1 == 5</a:t>
            </a:r>
          </a:p>
          <a:p>
            <a:pPr rtl="0"/>
            <a:endParaRPr lang="en-US" sz="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(Some diagrams will also highlight a 5'th main module, Spark/R.)</a:t>
            </a:r>
          </a:p>
          <a:p>
            <a:pPr rtl="0"/>
            <a:endParaRPr lang="en-US" sz="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 SQL and Data Frames</a:t>
            </a: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Gives SQL like access to data, many ANSI standards implemented</a:t>
            </a: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access Hive, Avro, Parquet, ORC, JSON, and JDBC</a:t>
            </a: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Allows you to join across the various data sources</a:t>
            </a: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ETL needed to process data</a:t>
            </a:r>
          </a:p>
          <a:p>
            <a:pPr rtl="0"/>
            <a:endParaRPr lang="en-US" sz="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 Streaming</a:t>
            </a: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Often used with Kafka</a:t>
            </a: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Native APIs for Java, </a:t>
            </a:r>
            <a:r>
              <a:rPr lang="en-US" sz="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Scala</a:t>
            </a:r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Python</a:t>
            </a:r>
          </a:p>
          <a:p>
            <a:pPr rtl="0"/>
            <a:endParaRPr lang="en-US" sz="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MLlib</a:t>
            </a:r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(machine learning)</a:t>
            </a: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 and all the goodness </a:t>
            </a: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implies</a:t>
            </a:r>
          </a:p>
          <a:p>
            <a:pPr rtl="0"/>
            <a:endParaRPr lang="en-US" sz="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GraphX</a:t>
            </a:r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</a:t>
            </a:r>
            <a:r>
              <a:rPr lang="en-US" sz="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GraphFrames</a:t>
            </a:r>
            <a:endParaRPr lang="en-US" sz="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DSE graph ties into </a:t>
            </a:r>
            <a:r>
              <a:rPr lang="en-US" sz="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GraphFrames</a:t>
            </a:r>
            <a:endParaRPr lang="en-US" sz="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optimize certain type of DSE Graph </a:t>
            </a:r>
          </a:p>
          <a:p>
            <a:pPr lvl="1" rtl="0"/>
            <a:r>
              <a:rPr lang="en-US" sz="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Jobs</a:t>
            </a:r>
          </a:p>
          <a:p>
            <a:endParaRPr lang="en-US" sz="800" dirty="0" smtClean="0"/>
          </a:p>
          <a:p>
            <a:r>
              <a:rPr lang="en-US" sz="800" dirty="0" smtClean="0"/>
              <a:t>Reference </a:t>
            </a:r>
            <a:r>
              <a:rPr lang="en-US" sz="800" dirty="0" err="1" smtClean="0"/>
              <a:t>Urls</a:t>
            </a:r>
            <a:r>
              <a:rPr lang="en-US" sz="800" dirty="0" smtClean="0"/>
              <a:t>,</a:t>
            </a:r>
          </a:p>
          <a:p>
            <a:pPr lvl="1"/>
            <a:r>
              <a:rPr lang="en-US" sz="800" dirty="0" smtClean="0"/>
              <a:t>https://mapr.com/blog/5-minute-guide-understanding-significance-apache-spark/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31535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streaming could be compared to always-on SQL queries; responding to data before it lands in</a:t>
            </a:r>
            <a:r>
              <a:rPr lang="en-US" baseline="0" dirty="0" smtClean="0"/>
              <a:t> DSE.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Numerous DSE Analytics streaming sources listed; reliable (guaranteed delivery), and non-reliable (no ACK waited for on send)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53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2.2.2 general availability release date was July 02, 2018. Thus: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Most customers still using earlier versions of Apache Spark; need to know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Spark 2.2 Streaming is a major advancement;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DataFrames</a:t>
            </a:r>
            <a:r>
              <a:rPr lang="en-US" baseline="0" dirty="0" smtClean="0"/>
              <a:t>, SQL on Streams, more transforms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https://spark.apache.org/docs/latest/structured-streaming-programming-guide.html#streaming-deduplication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https://docs.datastax.com/en/dse/6.0/dse-dev/datastax_enterprise/releaseNotes/RNdse.html</a:t>
            </a:r>
          </a:p>
          <a:p>
            <a:pPr lvl="1"/>
            <a:r>
              <a:rPr lang="en-US" dirty="0" smtClean="0"/>
              <a:t>https://docs.datastax.com/en/dse/5.1/dse-dev/datastax_enterprise/releaseNotes/RNdse.html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4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example of stream processing-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(RDDs)</a:t>
            </a:r>
            <a:r>
              <a:rPr lang="en-US" baseline="0" dirty="0" smtClean="0"/>
              <a:t> arrive over time as a discrete unit of data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Each (above) has transforms/other applied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8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pic>
        <p:nvPicPr>
          <p:cNvPr id="13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9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End of Module:</a:t>
            </a:r>
            <a:endParaRPr lang="en-US" dirty="0"/>
          </a:p>
        </p:txBody>
      </p:sp>
      <p:pic>
        <p:nvPicPr>
          <p:cNvPr id="9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70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714" r:id="rId3"/>
    <p:sldLayoutId id="2147483717" r:id="rId4"/>
    <p:sldLayoutId id="2147483710" r:id="rId5"/>
    <p:sldLayoutId id="2147483716" r:id="rId6"/>
    <p:sldLayoutId id="2147483715" r:id="rId7"/>
    <p:sldLayoutId id="2147483718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651033"/>
            <a:ext cx="3089305" cy="680970"/>
          </a:xfrm>
        </p:spPr>
        <p:txBody>
          <a:bodyPr/>
          <a:lstStyle/>
          <a:p>
            <a:r>
              <a:rPr lang="en-US" sz="2000" dirty="0" smtClean="0"/>
              <a:t>Streaming, Streaming Analytics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92247"/>
            <a:ext cx="3089305" cy="828360"/>
          </a:xfrm>
        </p:spPr>
        <p:txBody>
          <a:bodyPr/>
          <a:lstStyle/>
          <a:p>
            <a:r>
              <a:rPr lang="en-US" dirty="0" smtClean="0"/>
              <a:t>Discussion Unit: DSE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111328" y="498646"/>
            <a:ext cx="4916294" cy="34987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Streaming use cases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Blocking operators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Streaming sources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Reliable receivers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Spark 2.0; production ready, RDD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Spark 2.2; </a:t>
            </a:r>
            <a:r>
              <a:rPr lang="en-US" sz="2000" dirty="0" err="1"/>
              <a:t>DataFrames</a:t>
            </a:r>
            <a:r>
              <a:rPr lang="en-US" sz="2000"/>
              <a:t>, </a:t>
            </a:r>
            <a:r>
              <a:rPr lang="en-US" sz="2000" smtClean="0"/>
              <a:t>Datasets</a:t>
            </a:r>
            <a:r>
              <a:rPr lang="en-US" sz="2000" dirty="0"/>
              <a:t>, windows, other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err="1"/>
              <a:t>Stateful</a:t>
            </a:r>
            <a:r>
              <a:rPr lang="en-US" sz="2000" dirty="0"/>
              <a:t>, stateless transforms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Window functions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Window sizing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Examples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/>
              <a:t>Writing</a:t>
            </a:r>
          </a:p>
        </p:txBody>
      </p:sp>
    </p:spTree>
    <p:extLst>
      <p:ext uri="{BB962C8B-B14F-4D97-AF65-F5344CB8AC3E}">
        <p14:creationId xmlns:p14="http://schemas.microsoft.com/office/powerpoint/2010/main" val="153097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10</a:t>
            </a:fld>
            <a:endParaRPr lang="uk-U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26" y="275816"/>
            <a:ext cx="7327773" cy="441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869" y="746461"/>
            <a:ext cx="2554357" cy="548048"/>
          </a:xfrm>
        </p:spPr>
        <p:txBody>
          <a:bodyPr/>
          <a:lstStyle/>
          <a:p>
            <a:r>
              <a:rPr lang="en-US" dirty="0"/>
              <a:t>DSE Analytics: Streaming</a:t>
            </a:r>
          </a:p>
        </p:txBody>
      </p:sp>
    </p:spTree>
    <p:extLst>
      <p:ext uri="{BB962C8B-B14F-4D97-AF65-F5344CB8AC3E}">
        <p14:creationId xmlns:p14="http://schemas.microsoft.com/office/powerpoint/2010/main" val="122211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Stateless Transforms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Analytics, Streaming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68" y="1360005"/>
            <a:ext cx="4516341" cy="196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54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smtClean="0"/>
              <a:t>2</a:t>
            </a:r>
            <a:r>
              <a:rPr lang="en-US" dirty="0"/>
              <a:t>+</a:t>
            </a:r>
            <a:r>
              <a:rPr lang="en-US" dirty="0" smtClean="0"/>
              <a:t>, </a:t>
            </a:r>
            <a:r>
              <a:rPr lang="en-US" dirty="0"/>
              <a:t>RDDs: </a:t>
            </a:r>
            <a:r>
              <a:rPr lang="en-US" dirty="0" err="1" smtClean="0"/>
              <a:t>DStream</a:t>
            </a:r>
            <a:r>
              <a:rPr lang="en-US" dirty="0" smtClean="0"/>
              <a:t>, Unary, Transform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69547" y="870947"/>
            <a:ext cx="7972117" cy="6615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7772" y="10201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Transformation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9547" y="870947"/>
            <a:ext cx="0" cy="356408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19622" y="870947"/>
            <a:ext cx="0" cy="3560617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43058" y="870947"/>
            <a:ext cx="0" cy="3557305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8011" y="153250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3450" y="4439111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8011" y="2113824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3072" y="26951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7772" y="3276468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011" y="385779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7772" y="161190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filter(f)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7772" y="2203618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map(f)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7772" y="279532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flatMap</a:t>
            </a:r>
            <a:r>
              <a:rPr lang="en-US" sz="1600" b="1" dirty="0" smtClean="0"/>
              <a:t>(f)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7772" y="3387038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count()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7772" y="397874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countByValue</a:t>
            </a:r>
            <a:r>
              <a:rPr lang="en-US" sz="1600" b="1" dirty="0" smtClean="0"/>
              <a:t>(n)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43597" y="10324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Description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43598" y="1530322"/>
            <a:ext cx="582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apply f() to elements of source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return where true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43597" y="2207099"/>
            <a:ext cx="5814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apply f() to each element, 1:1 input/output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43597" y="2794425"/>
            <a:ext cx="4204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apply f(), 1:M input/output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43597" y="3272422"/>
            <a:ext cx="5814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single element, number of elements in source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43597" y="3869689"/>
            <a:ext cx="5814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count each distinct value in source, n == </a:t>
            </a:r>
            <a:r>
              <a:rPr lang="en-US" sz="1600" b="1" dirty="0" err="1" smtClean="0"/>
              <a:t>numTasks</a:t>
            </a:r>
            <a:r>
              <a:rPr lang="en-US" sz="16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408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smtClean="0"/>
              <a:t>2</a:t>
            </a:r>
            <a:r>
              <a:rPr lang="en-US" dirty="0"/>
              <a:t>+</a:t>
            </a:r>
            <a:r>
              <a:rPr lang="en-US" dirty="0" smtClean="0"/>
              <a:t>, </a:t>
            </a:r>
            <a:r>
              <a:rPr lang="en-US" dirty="0"/>
              <a:t>RDDs: </a:t>
            </a:r>
            <a:r>
              <a:rPr lang="en-US" dirty="0" err="1" smtClean="0"/>
              <a:t>DStream</a:t>
            </a:r>
            <a:r>
              <a:rPr lang="en-US" dirty="0" smtClean="0"/>
              <a:t>, Unary, Transform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69547" y="870947"/>
            <a:ext cx="7972117" cy="6615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7772" y="10201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Transformation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9547" y="870947"/>
            <a:ext cx="0" cy="304340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19622" y="870947"/>
            <a:ext cx="0" cy="304340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43058" y="870947"/>
            <a:ext cx="0" cy="304340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8011" y="153250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8011" y="2113824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3072" y="26951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7772" y="1611908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reduce(f)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7772" y="2203618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union(</a:t>
            </a:r>
            <a:r>
              <a:rPr lang="en-US" sz="1600" b="1" dirty="0" err="1" smtClean="0"/>
              <a:t>oDS</a:t>
            </a:r>
            <a:r>
              <a:rPr lang="en-US" sz="1600" b="1" dirty="0" smtClean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43597" y="10324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Description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43597" y="1540261"/>
            <a:ext cx="5885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produce single element which is aggregate from source </a:t>
            </a:r>
            <a:r>
              <a:rPr lang="en-US" sz="1600" b="1" dirty="0" err="1" smtClean="0"/>
              <a:t>DStream</a:t>
            </a:r>
            <a:endParaRPr lang="en-US" sz="16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443597" y="2127587"/>
            <a:ext cx="580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similar to union(</a:t>
            </a:r>
            <a:r>
              <a:rPr lang="en-US" sz="1600" b="1" dirty="0" err="1" smtClean="0"/>
              <a:t>oRDD</a:t>
            </a:r>
            <a:r>
              <a:rPr lang="en-US" sz="1600" b="1" dirty="0" smtClean="0"/>
              <a:t>), both DS must agree on time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463072" y="329480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3072" y="39143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7772" y="2813218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transform(f)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7772" y="3452636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transformWith</a:t>
            </a:r>
            <a:r>
              <a:rPr lang="en-US" sz="1200" b="1" dirty="0" smtClean="0"/>
              <a:t>(</a:t>
            </a:r>
            <a:r>
              <a:rPr lang="en-US" sz="1200" b="1" dirty="0" err="1" smtClean="0"/>
              <a:t>oDS</a:t>
            </a:r>
            <a:r>
              <a:rPr lang="en-US" sz="1200" b="1" dirty="0" smtClean="0"/>
              <a:t>, f)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43597" y="2713828"/>
            <a:ext cx="580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similar to </a:t>
            </a:r>
            <a:r>
              <a:rPr lang="en-US" sz="1600" b="1" dirty="0" err="1" smtClean="0"/>
              <a:t>foreach</a:t>
            </a:r>
            <a:r>
              <a:rPr lang="en-US" sz="1600" b="1" dirty="0" smtClean="0"/>
              <a:t>(), apply f() to every RDD in source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43597" y="3333368"/>
            <a:ext cx="580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Binary version of above. Both </a:t>
            </a:r>
            <a:r>
              <a:rPr lang="en-US" sz="1600" b="1" dirty="0" err="1" smtClean="0"/>
              <a:t>DStreams</a:t>
            </a:r>
            <a:r>
              <a:rPr lang="en-US" sz="1600" b="1" dirty="0" smtClean="0"/>
              <a:t> must agree on time</a:t>
            </a:r>
          </a:p>
        </p:txBody>
      </p:sp>
    </p:spTree>
    <p:extLst>
      <p:ext uri="{BB962C8B-B14F-4D97-AF65-F5344CB8AC3E}">
        <p14:creationId xmlns:p14="http://schemas.microsoft.com/office/powerpoint/2010/main" val="184395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smtClean="0"/>
              <a:t>2</a:t>
            </a:r>
            <a:r>
              <a:rPr lang="en-US" dirty="0"/>
              <a:t>+</a:t>
            </a:r>
            <a:r>
              <a:rPr lang="en-US" dirty="0" smtClean="0"/>
              <a:t>, Pair RDDs: </a:t>
            </a:r>
            <a:r>
              <a:rPr lang="en-US" dirty="0" err="1" smtClean="0"/>
              <a:t>DStream</a:t>
            </a:r>
            <a:r>
              <a:rPr lang="en-US" dirty="0" smtClean="0"/>
              <a:t>, Unary, Transforms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69547" y="870947"/>
            <a:ext cx="7972117" cy="6615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7772" y="10201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Transformation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9547" y="870947"/>
            <a:ext cx="0" cy="356408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68629" y="870947"/>
            <a:ext cx="0" cy="3560617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43058" y="870947"/>
            <a:ext cx="0" cy="3557305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8011" y="153250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3450" y="4439111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8011" y="2113824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3072" y="26951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7772" y="3276468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011" y="385779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7772" y="1611908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mapValues</a:t>
            </a:r>
            <a:r>
              <a:rPr lang="en-US" sz="1600" b="1" dirty="0" smtClean="0"/>
              <a:t>(f)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7772" y="2203618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flatMapValues</a:t>
            </a:r>
            <a:r>
              <a:rPr lang="en-US" sz="1600" b="1" dirty="0" smtClean="0"/>
              <a:t>(f)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7772" y="2795328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reduceByKey</a:t>
            </a:r>
            <a:r>
              <a:rPr lang="en-US" sz="1600" b="1" dirty="0" smtClean="0"/>
              <a:t>(f [,n])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7772" y="3387038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groupByKey</a:t>
            </a:r>
            <a:r>
              <a:rPr lang="en-US" sz="1600" b="1" dirty="0" smtClean="0"/>
              <a:t>(n)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7772" y="3978746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combineByKey</a:t>
            </a:r>
            <a:r>
              <a:rPr lang="en-US" sz="1600" b="1" dirty="0" smtClean="0"/>
              <a:t>( .. 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92604" y="10324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Description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92604" y="1540261"/>
            <a:ext cx="5446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f(), each element of pair RDD, known to preserve key, 1:1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92604" y="2207099"/>
            <a:ext cx="22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Similar to above, 1:M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92604" y="2794425"/>
            <a:ext cx="3940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Aggregate function f(), n == </a:t>
            </a:r>
            <a:r>
              <a:rPr lang="en-US" sz="1600" b="1" dirty="0" err="1" smtClean="0"/>
              <a:t>num</a:t>
            </a:r>
            <a:r>
              <a:rPr lang="en-US" sz="1600" b="1" dirty="0" smtClean="0"/>
              <a:t> tasks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92604" y="3381751"/>
            <a:ext cx="4828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Aggregate, no custom function, n == </a:t>
            </a:r>
            <a:r>
              <a:rPr lang="en-US" sz="1600" b="1" dirty="0" err="1" smtClean="0"/>
              <a:t>num</a:t>
            </a:r>
            <a:r>
              <a:rPr lang="en-US" sz="1600" b="1" dirty="0" smtClean="0"/>
              <a:t> tasks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92604" y="3869689"/>
            <a:ext cx="5446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Complex; combiner and merge f()'s, also merge combiners, can be written with multiples of above</a:t>
            </a:r>
          </a:p>
        </p:txBody>
      </p:sp>
    </p:spTree>
    <p:extLst>
      <p:ext uri="{BB962C8B-B14F-4D97-AF65-F5344CB8AC3E}">
        <p14:creationId xmlns:p14="http://schemas.microsoft.com/office/powerpoint/2010/main" val="184395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smtClean="0"/>
              <a:t>2</a:t>
            </a:r>
            <a:r>
              <a:rPr lang="en-US" dirty="0"/>
              <a:t>+</a:t>
            </a:r>
            <a:r>
              <a:rPr lang="en-US" dirty="0" smtClean="0"/>
              <a:t>, Pair RDDs: </a:t>
            </a:r>
            <a:r>
              <a:rPr lang="en-US" dirty="0" err="1" smtClean="0"/>
              <a:t>DStream</a:t>
            </a:r>
            <a:r>
              <a:rPr lang="en-US" dirty="0" smtClean="0"/>
              <a:t>, Binary, Transforms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69547" y="870947"/>
            <a:ext cx="7972117" cy="6615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7772" y="10201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Transformation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9547" y="870947"/>
            <a:ext cx="0" cy="2986843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68629" y="870947"/>
            <a:ext cx="0" cy="2986843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43058" y="870947"/>
            <a:ext cx="0" cy="2986843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8011" y="153250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8011" y="2113824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3072" y="26951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7772" y="3276468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011" y="385779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7772" y="1611908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cogroup</a:t>
            </a:r>
            <a:r>
              <a:rPr lang="en-US" sz="1600" b="1" dirty="0" smtClean="0"/>
              <a:t>(</a:t>
            </a:r>
            <a:r>
              <a:rPr lang="en-US" sz="1600" b="1" dirty="0" err="1" smtClean="0"/>
              <a:t>oDS</a:t>
            </a:r>
            <a:r>
              <a:rPr lang="en-US" sz="1600" b="1" dirty="0" smtClean="0"/>
              <a:t> [,n]))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7772" y="2203618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join(</a:t>
            </a:r>
            <a:r>
              <a:rPr lang="en-US" sz="1600" b="1" dirty="0" err="1" smtClean="0"/>
              <a:t>oDS</a:t>
            </a:r>
            <a:r>
              <a:rPr lang="en-US" sz="1600" b="1" dirty="0" smtClean="0"/>
              <a:t> [,n])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7772" y="2795328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leftOuterJoin</a:t>
            </a:r>
            <a:r>
              <a:rPr lang="en-US" sz="1600" b="1" dirty="0" smtClean="0"/>
              <a:t>( .. 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7772" y="3387038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rightOuterJoin</a:t>
            </a:r>
            <a:r>
              <a:rPr lang="en-US" sz="1600" b="1" dirty="0" smtClean="0"/>
              <a:t>( .. 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92604" y="10324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Description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92604" y="1619773"/>
            <a:ext cx="4123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similar to </a:t>
            </a:r>
            <a:r>
              <a:rPr lang="en-US" sz="1600" b="1" dirty="0" err="1" smtClean="0"/>
              <a:t>groupByKey</a:t>
            </a:r>
            <a:r>
              <a:rPr lang="en-US" sz="1600" b="1" dirty="0" smtClean="0"/>
              <a:t>()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92604" y="2207099"/>
            <a:ext cx="3076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similar to join()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92604" y="2794425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Left outer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92604" y="3381751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Right outer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20078" y="4431564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Each above: each participant must agree on time</a:t>
            </a:r>
          </a:p>
        </p:txBody>
      </p:sp>
    </p:spTree>
    <p:extLst>
      <p:ext uri="{BB962C8B-B14F-4D97-AF65-F5344CB8AC3E}">
        <p14:creationId xmlns:p14="http://schemas.microsoft.com/office/powerpoint/2010/main" val="418876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 smtClean="0"/>
              <a:t>Stateful</a:t>
            </a:r>
            <a:r>
              <a:rPr lang="en-US" sz="2000" dirty="0" smtClean="0"/>
              <a:t> </a:t>
            </a:r>
            <a:r>
              <a:rPr lang="en-US" sz="2000" dirty="0"/>
              <a:t>Transforms</a:t>
            </a:r>
          </a:p>
          <a:p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DSE Analytics, Streaming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16</a:t>
            </a:fld>
            <a:endParaRPr lang="uk-UA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68" y="1360005"/>
            <a:ext cx="4516341" cy="196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08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2+, </a:t>
            </a:r>
            <a:r>
              <a:rPr lang="en-US" dirty="0" smtClean="0"/>
              <a:t>RDDs</a:t>
            </a:r>
            <a:r>
              <a:rPr lang="en-US" dirty="0"/>
              <a:t>: </a:t>
            </a:r>
            <a:r>
              <a:rPr lang="en-US" dirty="0" err="1"/>
              <a:t>DStream</a:t>
            </a:r>
            <a:r>
              <a:rPr lang="en-US" dirty="0"/>
              <a:t>, </a:t>
            </a:r>
            <a:r>
              <a:rPr lang="en-US" dirty="0" smtClean="0"/>
              <a:t>Unary, w/ State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69547" y="870947"/>
            <a:ext cx="7972117" cy="6615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7772" y="10201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Transformation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9547" y="870947"/>
            <a:ext cx="0" cy="152117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82072" y="870947"/>
            <a:ext cx="0" cy="152117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43058" y="870947"/>
            <a:ext cx="0" cy="152117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8011" y="153250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011" y="2392119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772" y="1611908"/>
            <a:ext cx="2648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updateStateByKey</a:t>
            </a:r>
            <a:r>
              <a:rPr lang="en-US" sz="1600" b="1" dirty="0" smtClean="0"/>
              <a:t>(f [,n])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9304" y="10324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9305" y="1530322"/>
            <a:ext cx="5239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"state"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 formed, apply f() on each key of source RDD, n == </a:t>
            </a:r>
            <a:r>
              <a:rPr lang="en-US" sz="1600" b="1" dirty="0" err="1" smtClean="0"/>
              <a:t>num</a:t>
            </a:r>
            <a:r>
              <a:rPr lang="en-US" sz="1600" b="1" dirty="0" smtClean="0"/>
              <a:t> tasks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20078" y="4431564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</a:t>
            </a:r>
            <a:r>
              <a:rPr lang="en-US" dirty="0"/>
              <a:t>A</a:t>
            </a:r>
            <a:r>
              <a:rPr lang="en-US" dirty="0" smtClean="0"/>
              <a:t>bove: must enable </a:t>
            </a:r>
            <a:r>
              <a:rPr lang="en-US" dirty="0" err="1" smtClean="0"/>
              <a:t>checkpointing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077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Analytics: Windows, Slide or Tumble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18</a:t>
            </a:fld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14" y="1161635"/>
            <a:ext cx="8684545" cy="335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169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2+, RDDs: </a:t>
            </a:r>
            <a:r>
              <a:rPr lang="en-US" dirty="0" err="1"/>
              <a:t>DStream</a:t>
            </a:r>
            <a:r>
              <a:rPr lang="en-US" dirty="0"/>
              <a:t>, </a:t>
            </a:r>
            <a:r>
              <a:rPr lang="en-US" dirty="0" smtClean="0"/>
              <a:t>Window Transforms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69547" y="870947"/>
            <a:ext cx="7972117" cy="6615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7772" y="10201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Transformation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9547" y="870947"/>
            <a:ext cx="0" cy="356408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69317" y="870947"/>
            <a:ext cx="0" cy="3560617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43058" y="870947"/>
            <a:ext cx="0" cy="3557305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8011" y="153250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3450" y="4439111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011" y="2113824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3072" y="26951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7772" y="3276468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011" y="385779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772" y="1611908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window(l, [i])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7772" y="2203618"/>
            <a:ext cx="1771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countByWindow</a:t>
            </a:r>
            <a:r>
              <a:rPr lang="en-US" sz="1200" b="1" dirty="0" smtClean="0"/>
              <a:t>(l [,i])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7772" y="2795328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countByWindowAnd</a:t>
            </a:r>
            <a:endParaRPr lang="en-US" sz="1200" b="1" dirty="0" smtClean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Value(l, i [,n])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7772" y="3387038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reduceByWindow</a:t>
            </a:r>
            <a:r>
              <a:rPr lang="en-US" sz="1200" b="1" dirty="0" smtClean="0"/>
              <a:t>(f, l ,i)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7772" y="3978746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reduceByWindow</a:t>
            </a:r>
            <a:r>
              <a:rPr lang="en-US" b="1" dirty="0" smtClean="0"/>
              <a:t>( .. 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3597" y="10324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3598" y="1530322"/>
            <a:ext cx="582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combine all windowed batches from source DS, length, </a:t>
            </a:r>
            <a:r>
              <a:rPr lang="en-US" sz="1600" b="1" dirty="0" err="1" smtClean="0"/>
              <a:t>slideInterval</a:t>
            </a:r>
            <a:r>
              <a:rPr lang="en-US" sz="1600" b="1" dirty="0" smtClean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43597" y="2207099"/>
            <a:ext cx="455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Returns single element, count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43597" y="2794425"/>
            <a:ext cx="6003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Count for each distinct element in source 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43597" y="3272422"/>
            <a:ext cx="5814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, apply f() to each element in source DS, aggregate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43597" y="3869689"/>
            <a:ext cx="5814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Similar to above, second function </a:t>
            </a:r>
            <a:r>
              <a:rPr lang="en-US" sz="1600" b="1" smtClean="0"/>
              <a:t>to </a:t>
            </a:r>
            <a:r>
              <a:rPr lang="en-US" sz="1600" b="1" smtClean="0"/>
              <a:t>subtract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Ie</a:t>
            </a:r>
            <a:r>
              <a:rPr lang="en-US" sz="1600" b="1" dirty="0" smtClean="0"/>
              <a:t>., running average</a:t>
            </a:r>
          </a:p>
        </p:txBody>
      </p:sp>
    </p:spTree>
    <p:extLst>
      <p:ext uri="{BB962C8B-B14F-4D97-AF65-F5344CB8AC3E}">
        <p14:creationId xmlns:p14="http://schemas.microsoft.com/office/powerpoint/2010/main" val="56077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Matching pairs – Match the attributes on the right with the areas on the left </a:t>
            </a:r>
          </a:p>
          <a:p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Lab: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4607169" y="994135"/>
            <a:ext cx="435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Attributes of Streaming, 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3589519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472"/>
            <a:ext cx="8507896" cy="548048"/>
          </a:xfrm>
        </p:spPr>
        <p:txBody>
          <a:bodyPr/>
          <a:lstStyle/>
          <a:p>
            <a:r>
              <a:rPr lang="en-US" dirty="0"/>
              <a:t>Spark 2+, </a:t>
            </a:r>
            <a:r>
              <a:rPr lang="en-US" dirty="0" smtClean="0"/>
              <a:t>Pair RDDs</a:t>
            </a:r>
            <a:r>
              <a:rPr lang="en-US" dirty="0"/>
              <a:t>: </a:t>
            </a:r>
            <a:r>
              <a:rPr lang="en-US" dirty="0" err="1"/>
              <a:t>DStream</a:t>
            </a:r>
            <a:r>
              <a:rPr lang="en-US" dirty="0"/>
              <a:t>, </a:t>
            </a:r>
            <a:r>
              <a:rPr lang="en-US" dirty="0" smtClean="0"/>
              <a:t>Window Transforms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69547" y="870947"/>
            <a:ext cx="7972117" cy="6615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7772" y="10201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Transformation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9547" y="870947"/>
            <a:ext cx="0" cy="2405521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19622" y="870947"/>
            <a:ext cx="0" cy="2405521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43058" y="870947"/>
            <a:ext cx="0" cy="2405521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8011" y="153250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011" y="2113824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3072" y="26951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7772" y="3276468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772" y="1611908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reduceByKeyAnd</a:t>
            </a:r>
            <a:endParaRPr lang="en-US" sz="1200" b="1" dirty="0" smtClean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Window( .. 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7772" y="2203618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reduceByKeyAnd</a:t>
            </a:r>
            <a:endParaRPr lang="en-US" sz="1200" b="1" dirty="0" smtClean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Window( .. 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7772" y="279532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groupByKeyAnd</a:t>
            </a:r>
            <a:endParaRPr lang="en-US" sz="1200" b="1" dirty="0" smtClean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Window( .. 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3597" y="10324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3598" y="1530322"/>
            <a:ext cx="582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Similar to </a:t>
            </a:r>
            <a:r>
              <a:rPr lang="en-US" sz="1600" b="1" dirty="0" err="1" smtClean="0"/>
              <a:t>reduceByKey</a:t>
            </a:r>
            <a:r>
              <a:rPr lang="en-US" sz="1600" b="1" dirty="0" smtClean="0"/>
              <a:t>, Pair RDD, additive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43597" y="2207099"/>
            <a:ext cx="3539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Similar to above, add and subtract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43597" y="2794425"/>
            <a:ext cx="2430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Aggregate, no function</a:t>
            </a:r>
          </a:p>
        </p:txBody>
      </p:sp>
    </p:spTree>
    <p:extLst>
      <p:ext uri="{BB962C8B-B14F-4D97-AF65-F5344CB8AC3E}">
        <p14:creationId xmlns:p14="http://schemas.microsoft.com/office/powerpoint/2010/main" val="160496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Analytics: Window Length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51722"/>
            <a:ext cx="450636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Window Length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Minute scale window length reasonable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Hour scale not recommended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(Totals/Aggregates) okay</a:t>
            </a:r>
          </a:p>
          <a:p>
            <a:endParaRPr lang="en-US" sz="1800" dirty="0"/>
          </a:p>
          <a:p>
            <a:r>
              <a:rPr lang="en-US" sz="2000" dirty="0" smtClean="0"/>
              <a:t>Window Sliding Interval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Per application requirements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199" y="818520"/>
            <a:ext cx="2341277" cy="331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30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Analytics,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22</a:t>
            </a:fld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05" y="1310102"/>
            <a:ext cx="4045478" cy="219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772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1957" y="1028002"/>
            <a:ext cx="2782957" cy="548048"/>
          </a:xfrm>
        </p:spPr>
        <p:txBody>
          <a:bodyPr/>
          <a:lstStyle/>
          <a:p>
            <a:r>
              <a:rPr lang="en-US" dirty="0" smtClean="0"/>
              <a:t>Example 1: Stateless, Word Count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318052"/>
            <a:ext cx="561564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now 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now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now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is the time for all good persons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keysspaces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can span what?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Time: 1533397030000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(persons,1)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(is,1)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(,3)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(now,3)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(all,1)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(good,1)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(for,1)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(time,1)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(the,1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Time: 1533397040000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ms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(can,1)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(span,1)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(keysspaces,1)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(what?,1)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1957" y="2395544"/>
            <a:ext cx="2146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Sample input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Sample output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Second terminal,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nc</a:t>
            </a:r>
            <a:r>
              <a:rPr lang="en-US" sz="1800" dirty="0" smtClean="0"/>
              <a:t> –</a:t>
            </a:r>
            <a:r>
              <a:rPr lang="en-US" sz="1800" dirty="0" err="1" smtClean="0"/>
              <a:t>lk</a:t>
            </a:r>
            <a:r>
              <a:rPr lang="en-US" sz="1800" dirty="0" smtClean="0"/>
              <a:t>  9999</a:t>
            </a:r>
          </a:p>
        </p:txBody>
      </p:sp>
    </p:spTree>
    <p:extLst>
      <p:ext uri="{BB962C8B-B14F-4D97-AF65-F5344CB8AC3E}">
        <p14:creationId xmlns:p14="http://schemas.microsoft.com/office/powerpoint/2010/main" val="56077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4146" y="1068382"/>
            <a:ext cx="3011557" cy="548048"/>
          </a:xfrm>
        </p:spPr>
        <p:txBody>
          <a:bodyPr/>
          <a:lstStyle/>
          <a:p>
            <a:r>
              <a:rPr lang="en-US" dirty="0"/>
              <a:t>Example 1: Stateless, Word Count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805070"/>
            <a:ext cx="71462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package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com.datastax.enablement.bootcamp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Spark Core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.{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org.apache.spark.SparkContext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Spark streaming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org.apache.spark.streaming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org.apache.spark.streaming.StreamingContext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DSE Spark Cassandra Connector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com.datastax.spark.connector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com.datastax.spark.connector.streaming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588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4146" y="1068382"/>
            <a:ext cx="3011557" cy="548048"/>
          </a:xfrm>
        </p:spPr>
        <p:txBody>
          <a:bodyPr/>
          <a:lstStyle/>
          <a:p>
            <a:r>
              <a:rPr lang="en-US" dirty="0"/>
              <a:t>Example 1: Stateless, Word Count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934278"/>
            <a:ext cx="8378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object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App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 Array[String])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(true).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setAppName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("My App").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setMaster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dse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://127.0.0.1?").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set("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spark.cleaner.ttl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", "3600")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StreamingContext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Seconds(10))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stream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ssc.socketTextStream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("127.0.0.1", 9999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8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4146" y="1068382"/>
            <a:ext cx="3011557" cy="548048"/>
          </a:xfrm>
        </p:spPr>
        <p:txBody>
          <a:bodyPr/>
          <a:lstStyle/>
          <a:p>
            <a:r>
              <a:rPr lang="en-US" dirty="0"/>
              <a:t>Example 1: Stateless, Word Count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1237347"/>
            <a:ext cx="83786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stream.</a:t>
            </a:r>
            <a:r>
              <a:rPr lang="en-US" sz="1600" dirty="0" err="1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flatMap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 =&gt; </a:t>
            </a:r>
            <a:r>
              <a:rPr lang="en-US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r.split</a:t>
            </a:r>
            <a:r>
              <a:rPr lang="en-US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(" ")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map(t =&gt; (t, 1))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reduceByKey</a:t>
            </a:r>
            <a:r>
              <a:rPr lang="en-US" sz="16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(_ + _)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print()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ssc.start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ssc.awaitTermination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522" y="2116236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339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4146" y="1068382"/>
            <a:ext cx="3011557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2: </a:t>
            </a:r>
            <a:r>
              <a:rPr lang="en-US" dirty="0"/>
              <a:t>Stateless</a:t>
            </a:r>
            <a:r>
              <a:rPr lang="en-US" dirty="0" smtClean="0"/>
              <a:t>, </a:t>
            </a:r>
            <a:r>
              <a:rPr lang="en-US" dirty="0" err="1" smtClean="0"/>
              <a:t>reduceByCount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2155039"/>
            <a:ext cx="85774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10.14.246.11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122.93.102.53 - - [25/Oct/2011:01:41:00 -0500]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"GET /download/download6.zip HTTP/1.1" 200 3067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"-" "Mozilla/5.0 (Windows; U; Windows NT 5.1; en-US; \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rv:1.9.0.19) Gecko/2010031422 Firefox/3.0.19"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96" y="438150"/>
            <a:ext cx="113995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3294" y="99871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IOT, Apache Http Web server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7879" y="378884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Sample input</a:t>
            </a:r>
          </a:p>
        </p:txBody>
      </p:sp>
    </p:spTree>
    <p:extLst>
      <p:ext uri="{BB962C8B-B14F-4D97-AF65-F5344CB8AC3E}">
        <p14:creationId xmlns:p14="http://schemas.microsoft.com/office/powerpoint/2010/main" val="594915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4146" y="1068382"/>
            <a:ext cx="3011557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2: </a:t>
            </a:r>
            <a:r>
              <a:rPr lang="en-US" dirty="0"/>
              <a:t>Stateless</a:t>
            </a:r>
            <a:r>
              <a:rPr lang="en-US" dirty="0" smtClean="0"/>
              <a:t>, </a:t>
            </a:r>
            <a:r>
              <a:rPr lang="en-US" dirty="0" err="1" smtClean="0"/>
              <a:t>reduceByCount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377687"/>
            <a:ext cx="714623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Time: 1533397460000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(10.14.246.11,2)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(10.14.246.12,7)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(10.14.246.10,1)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Time: 1533397470000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(10.14.246.11,3)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(10.14.246.13,3)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(10.14.246.12,4)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Time: 1533397480000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(10.14.246.11,2)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(10.14.246.12,8)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9035" y="289250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Sample output</a:t>
            </a:r>
          </a:p>
        </p:txBody>
      </p:sp>
    </p:spTree>
    <p:extLst>
      <p:ext uri="{BB962C8B-B14F-4D97-AF65-F5344CB8AC3E}">
        <p14:creationId xmlns:p14="http://schemas.microsoft.com/office/powerpoint/2010/main" val="2000558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4146" y="1068382"/>
            <a:ext cx="3011557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2: </a:t>
            </a:r>
            <a:r>
              <a:rPr lang="en-US" dirty="0"/>
              <a:t>Stateless</a:t>
            </a:r>
            <a:r>
              <a:rPr lang="en-US" dirty="0" smtClean="0"/>
              <a:t>, </a:t>
            </a:r>
            <a:r>
              <a:rPr lang="en-US" dirty="0" err="1" smtClean="0"/>
              <a:t>reduceByCount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377687"/>
            <a:ext cx="71462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#!/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/bin/bash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l_cntr1=0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l_cntr2=0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2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slow_cat</a:t>
            </a:r>
            <a:r>
              <a:rPr lang="en-US" sz="12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while read</a:t>
            </a:r>
          </a:p>
          <a:p>
            <a:r>
              <a:rPr lang="en-US" sz="1200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      do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[ "$l_cntr1" -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ge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10 ] &amp;&amp; {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sleep 10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(&gt;&amp;2 echo "  Loop Counter (10 rows output): "${l_cntr2})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l_cntr1=0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#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((++l_cntr1))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((++l_cntr2))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#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echo "$REPLY"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done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cat 02_WebLogAll.txt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| </a:t>
            </a:r>
            <a:r>
              <a:rPr lang="en-US" sz="12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slow_cat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nc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2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lk</a:t>
            </a:r>
            <a:r>
              <a:rPr lang="en-US" sz="1200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9999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37" y="2691020"/>
            <a:ext cx="1296111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39948" y="320785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Signal generator</a:t>
            </a:r>
          </a:p>
        </p:txBody>
      </p:sp>
    </p:spTree>
    <p:extLst>
      <p:ext uri="{BB962C8B-B14F-4D97-AF65-F5344CB8AC3E}">
        <p14:creationId xmlns:p14="http://schemas.microsoft.com/office/powerpoint/2010/main" val="200055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821" y="494967"/>
            <a:ext cx="4426692" cy="548048"/>
          </a:xfrm>
        </p:spPr>
        <p:txBody>
          <a:bodyPr/>
          <a:lstStyle/>
          <a:p>
            <a:r>
              <a:rPr lang="en-US" dirty="0" smtClean="0"/>
              <a:t>DSE Analytics: Streaming, Not-streaming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00" y="1771970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00" y="3422556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Curved Connector 23"/>
          <p:cNvCxnSpPr/>
          <p:nvPr/>
        </p:nvCxnSpPr>
        <p:spPr>
          <a:xfrm rot="10800000" flipV="1">
            <a:off x="3474088" y="1985320"/>
            <a:ext cx="1048216" cy="1039663"/>
          </a:xfrm>
          <a:prstGeom prst="curvedConnector3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67134" y="258339"/>
            <a:ext cx="3831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 err="1" smtClean="0">
                <a:solidFill>
                  <a:srgbClr val="0070C0"/>
                </a:solidFill>
              </a:rPr>
              <a:t>stdout</a:t>
            </a:r>
            <a:r>
              <a:rPr lang="en-US" sz="1600" b="1" dirty="0" smtClean="0">
                <a:solidFill>
                  <a:srgbClr val="0070C0"/>
                </a:solidFill>
              </a:rPr>
              <a:t>/</a:t>
            </a:r>
            <a:r>
              <a:rPr lang="en-US" sz="1600" b="1" dirty="0" err="1" smtClean="0">
                <a:solidFill>
                  <a:srgbClr val="0070C0"/>
                </a:solidFill>
              </a:rPr>
              <a:t>stderr</a:t>
            </a:r>
            <a:r>
              <a:rPr lang="en-US" sz="1600" b="1" dirty="0" smtClean="0">
                <a:solidFill>
                  <a:srgbClr val="0070C0"/>
                </a:solidFill>
              </a:rPr>
              <a:t> (logs) stream from 100,000 servers, analyzed to correlate dependencies; will server-A issue impact server-B ?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90" y="607704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167134" y="1356471"/>
            <a:ext cx="3831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 smtClean="0">
                <a:solidFill>
                  <a:srgbClr val="0070C0"/>
                </a:solidFill>
              </a:rPr>
              <a:t>Customer on the 800 number routed to specific customer service agent based on known conditions-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90" y="1582725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167134" y="2238456"/>
            <a:ext cx="3831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1200+ sensors on airplane, 4TB of data from 4 hour flight, monitored to predict failure before it happens</a:t>
            </a:r>
          </a:p>
        </p:txBody>
      </p:sp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90" y="2464710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167134" y="3114972"/>
            <a:ext cx="383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Inventory nearly gone, raise price before next price quote</a:t>
            </a:r>
          </a:p>
        </p:txBody>
      </p:sp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90" y="3218115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0" y="1134031"/>
            <a:ext cx="2533206" cy="151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006096"/>
            <a:ext cx="2477328" cy="1387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170449" y="3937894"/>
            <a:ext cx="383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Flow rate sensors on stream, it's raining hard; will it flood ?</a:t>
            </a:r>
          </a:p>
        </p:txBody>
      </p:sp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05" y="4041037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92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4146" y="1068382"/>
            <a:ext cx="3011557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2: </a:t>
            </a:r>
            <a:r>
              <a:rPr lang="en-US" dirty="0"/>
              <a:t>Stateless</a:t>
            </a:r>
            <a:r>
              <a:rPr lang="en-US" dirty="0" smtClean="0"/>
              <a:t>, </a:t>
            </a:r>
            <a:r>
              <a:rPr lang="en-US" dirty="0" err="1" smtClean="0"/>
              <a:t>reduceByCount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864704"/>
            <a:ext cx="71462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package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com.datastax.enablement.bootcamp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Spark Core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.{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org.apache.spark.SparkContext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Spark Streaming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org.apache.spark.streaming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org.apache.spark.streaming.StreamingContext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DSE Spark Cassandra Connector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com.datastax.spark.connector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com.datastax.spark.connector.streaming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558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4146" y="1068382"/>
            <a:ext cx="3011557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2: </a:t>
            </a:r>
            <a:r>
              <a:rPr lang="en-US" dirty="0"/>
              <a:t>Stateless</a:t>
            </a:r>
            <a:r>
              <a:rPr lang="en-US" dirty="0" smtClean="0"/>
              <a:t>, </a:t>
            </a:r>
            <a:r>
              <a:rPr lang="en-US" dirty="0" err="1" smtClean="0"/>
              <a:t>reduceByCount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795130"/>
            <a:ext cx="83091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object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App {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 Array[String]) {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      //  This area has changed </a:t>
            </a:r>
            <a:r>
              <a:rPr lang="en-US" sz="1600" dirty="0" err="1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alot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 since 5.x.</a:t>
            </a:r>
          </a:p>
          <a:p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      //  </a:t>
            </a:r>
          </a:p>
          <a:p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      //  Code below tested and works on 6.0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(true).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setAppName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("My App").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setMaster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dse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://127.0.0.1?").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set("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spark.cleaner.ttl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", "3600")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StreamingContext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Seconds(10))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stream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ssc.socketTextStream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("127.0.0.1", 9999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24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926" y="1068382"/>
            <a:ext cx="3011557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2: </a:t>
            </a:r>
            <a:r>
              <a:rPr lang="en-US" dirty="0"/>
              <a:t>Stateless</a:t>
            </a:r>
            <a:r>
              <a:rPr lang="en-US" dirty="0" smtClean="0"/>
              <a:t>, </a:t>
            </a:r>
            <a:r>
              <a:rPr lang="en-US" dirty="0" err="1" smtClean="0"/>
              <a:t>reduceByCount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546652"/>
            <a:ext cx="714623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stream.map</a:t>
            </a:r>
            <a:r>
              <a:rPr lang="en-US" sz="1600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(r =&gt; (</a:t>
            </a:r>
            <a:r>
              <a:rPr lang="en-US" sz="1600" dirty="0" err="1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r.split</a:t>
            </a:r>
            <a:r>
              <a:rPr lang="en-US" sz="1600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(" ")(0), 1))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reduceByKey</a:t>
            </a:r>
            <a:r>
              <a:rPr lang="en-US" sz="16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(_+_)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print()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//  Or, more simply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//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//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stream.map</a:t>
            </a:r>
            <a:r>
              <a:rPr lang="en-US" sz="1600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(r =&gt; </a:t>
            </a:r>
            <a:r>
              <a:rPr lang="en-US" sz="1600" dirty="0" err="1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r.split</a:t>
            </a:r>
            <a:r>
              <a:rPr lang="en-US" sz="1600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(" ")(0))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//     </a:t>
            </a:r>
            <a:r>
              <a:rPr lang="en-US" sz="1600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countByValue</a:t>
            </a:r>
            <a:r>
              <a:rPr lang="en-US" sz="16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//     print()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ssc.start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ssc.awaitTermination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249" y="2516752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760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81" y="1068382"/>
            <a:ext cx="3011557" cy="548048"/>
          </a:xfrm>
        </p:spPr>
        <p:txBody>
          <a:bodyPr/>
          <a:lstStyle/>
          <a:p>
            <a:r>
              <a:rPr lang="en-US" sz="2400" dirty="0"/>
              <a:t>Example 3</a:t>
            </a:r>
            <a:r>
              <a:rPr lang="en-US" sz="2400" dirty="0" smtClean="0"/>
              <a:t>: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, </a:t>
            </a:r>
            <a:r>
              <a:rPr lang="en-US" sz="2400" dirty="0" err="1" smtClean="0"/>
              <a:t>updateStateByKey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646044"/>
            <a:ext cx="71462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Time: 1533397610000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ms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(10.14.246.13,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(10.14.246.10,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(10.14.246.11,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(10.14.246.12,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37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Time: 1533397620000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ms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(10.14.246.13,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(10.14.246.10,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13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(10.14.246.11,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(10.14.246.12,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37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8426" y="262176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Sample output</a:t>
            </a:r>
          </a:p>
        </p:txBody>
      </p:sp>
    </p:spTree>
    <p:extLst>
      <p:ext uri="{BB962C8B-B14F-4D97-AF65-F5344CB8AC3E}">
        <p14:creationId xmlns:p14="http://schemas.microsoft.com/office/powerpoint/2010/main" val="2000558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81" y="1068382"/>
            <a:ext cx="3011557" cy="548048"/>
          </a:xfrm>
        </p:spPr>
        <p:txBody>
          <a:bodyPr/>
          <a:lstStyle/>
          <a:p>
            <a:r>
              <a:rPr lang="en-US" sz="2400" dirty="0"/>
              <a:t>Example 3</a:t>
            </a:r>
            <a:r>
              <a:rPr lang="en-US" sz="2400" dirty="0" smtClean="0"/>
              <a:t>: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, </a:t>
            </a:r>
            <a:r>
              <a:rPr lang="en-US" sz="2400" dirty="0" err="1" smtClean="0"/>
              <a:t>updateStateByKey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744812"/>
            <a:ext cx="71462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package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com.datastax.enablement.bootcamp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Spark Core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.{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org.apache.spark.SparkContext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Spark Streaming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org.apache.spark.streaming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org.apache.spark.streaming.StreamingContext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DSE Spark Cassandra Connector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com.datastax.spark.connector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com.datastax.spark.connector.streaming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3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625" y="645420"/>
            <a:ext cx="86520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object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App {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 Array[String]) {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(true).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setAppName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("My App").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setMaster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dse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://127.0.0.1?").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set("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spark.cleaner.ttl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", "3600")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StreamingContext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Seconds(10))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//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ssc.checkpoint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dsefs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:///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stream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ssc.socketTextStream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("127.0.0.1", 9999)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81" y="546888"/>
            <a:ext cx="3011557" cy="548048"/>
          </a:xfrm>
        </p:spPr>
        <p:txBody>
          <a:bodyPr/>
          <a:lstStyle/>
          <a:p>
            <a:r>
              <a:rPr lang="en-US" sz="2400" dirty="0"/>
              <a:t>Example 3</a:t>
            </a:r>
            <a:r>
              <a:rPr lang="en-US" sz="2400" dirty="0" smtClean="0"/>
              <a:t>: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, </a:t>
            </a:r>
            <a:r>
              <a:rPr lang="en-US" sz="2400" dirty="0" err="1" smtClean="0"/>
              <a:t>updateStateByKey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35</a:t>
            </a:fld>
            <a:endParaRPr lang="uk-U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536" y="2538246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7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" y="930036"/>
            <a:ext cx="86520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updateRunningCount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newValues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[Long], </a:t>
            </a:r>
            <a:endParaRPr lang="en-US" sz="16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600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oldValues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: Option[Long]) : Option[Long] = {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 if (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newValues.isEmpty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    Some(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oldValues.getOrElse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(0L))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 else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    Some(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oldValues.getOrElse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(0L) + 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newValues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(0))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     }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stream.map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 =&gt;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r.split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 ")(0)).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countByValue</a:t>
            </a:r>
            <a:r>
              <a:rPr lang="en-US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updateStateByKey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[Long](</a:t>
            </a:r>
            <a:r>
              <a:rPr lang="en-US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updateRunningCount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_).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print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81" y="518280"/>
            <a:ext cx="3011557" cy="411756"/>
          </a:xfrm>
        </p:spPr>
        <p:txBody>
          <a:bodyPr/>
          <a:lstStyle/>
          <a:p>
            <a:r>
              <a:rPr lang="en-US" sz="2400" dirty="0"/>
              <a:t>Example 3</a:t>
            </a:r>
            <a:r>
              <a:rPr lang="en-US" sz="2400" dirty="0" smtClean="0"/>
              <a:t>: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, </a:t>
            </a:r>
            <a:r>
              <a:rPr lang="en-US" sz="2400" dirty="0" err="1" smtClean="0"/>
              <a:t>updateStateByKey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36</a:t>
            </a:fld>
            <a:endParaRPr lang="uk-U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536" y="2055146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463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81" y="382582"/>
            <a:ext cx="3011557" cy="548048"/>
          </a:xfrm>
        </p:spPr>
        <p:txBody>
          <a:bodyPr/>
          <a:lstStyle/>
          <a:p>
            <a:r>
              <a:rPr lang="en-US" sz="2400" dirty="0"/>
              <a:t>Example 3</a:t>
            </a:r>
            <a:r>
              <a:rPr lang="en-US" sz="2400" dirty="0" smtClean="0"/>
              <a:t>: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, </a:t>
            </a:r>
            <a:r>
              <a:rPr lang="en-US" sz="2400" dirty="0" err="1" smtClean="0"/>
              <a:t>updateStateByKey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1068382"/>
            <a:ext cx="86520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stream.map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 =&gt;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r.split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 ")(0)).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//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reduceByWindow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({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ov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=&gt;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nv+ov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}, Seconds(60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//        Seconds(10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//     print()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//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//  Essentially a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of the IP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not useful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ssc.start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ssc.awaitTermination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457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9078" y="491911"/>
            <a:ext cx="3990561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4: </a:t>
            </a:r>
            <a:r>
              <a:rPr lang="en-US" dirty="0" err="1" smtClean="0"/>
              <a:t>Stateful</a:t>
            </a:r>
            <a:r>
              <a:rPr lang="en-US" dirty="0" smtClean="0"/>
              <a:t>, with initial values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930630"/>
            <a:ext cx="86520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Time: 1533398970000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ms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-------------------------------------------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(10.14.246.13,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1087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(10.14.246.13,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1088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(10.14.246.13,</a:t>
            </a:r>
            <a:r>
              <a:rPr lang="en-US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1089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(10.14.246.11,86)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(10.14.246.12,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633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(10.14.246.12,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634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(10.14.246.12,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635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(10.14.246.12,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636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(10.14.246.12,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637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(10.14.246.12,</a:t>
            </a:r>
            <a:r>
              <a:rPr lang="en-US" sz="1600" dirty="0">
                <a:solidFill>
                  <a:srgbClr val="FAB200"/>
                </a:solidFill>
                <a:latin typeface="Courier New" pitchFamily="49" charset="0"/>
                <a:cs typeface="Courier New" pitchFamily="49" charset="0"/>
              </a:rPr>
              <a:t>638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1957" y="239554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Sample output</a:t>
            </a:r>
          </a:p>
        </p:txBody>
      </p:sp>
    </p:spTree>
    <p:extLst>
      <p:ext uri="{BB962C8B-B14F-4D97-AF65-F5344CB8AC3E}">
        <p14:creationId xmlns:p14="http://schemas.microsoft.com/office/powerpoint/2010/main" val="2811058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591" y="452155"/>
            <a:ext cx="3911047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4: </a:t>
            </a:r>
            <a:r>
              <a:rPr lang="en-US" dirty="0" err="1" smtClean="0"/>
              <a:t>Stateful</a:t>
            </a:r>
            <a:r>
              <a:rPr lang="en-US" dirty="0" smtClean="0"/>
              <a:t>, with initial values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930630"/>
            <a:ext cx="86520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package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com.datastax.enablement.bootcamp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Spark Core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.{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org.apache.spark.SparkContext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Spark Streaming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org.apache.spark.streaming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org.apache.spark.streaming.StreamingContext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 DSE Spark Cassandra Connector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com.datastax.spark.connector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._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com.datastax.spark.connector.streaming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4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SELECT Clauses-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943066"/>
            <a:ext cx="84280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SELECT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err="1" smtClean="0"/>
              <a:t>o.order_num</a:t>
            </a:r>
            <a:r>
              <a:rPr lang="en-US" sz="2000" dirty="0"/>
              <a:t>,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sum </a:t>
            </a:r>
            <a:r>
              <a:rPr lang="en-US" sz="2000" dirty="0"/>
              <a:t>(</a:t>
            </a:r>
            <a:r>
              <a:rPr lang="en-US" sz="2000" dirty="0" err="1"/>
              <a:t>i.total_price</a:t>
            </a:r>
            <a:r>
              <a:rPr lang="en-US" sz="2000" dirty="0"/>
              <a:t>) </a:t>
            </a:r>
            <a:r>
              <a:rPr lang="en-US" sz="2000" dirty="0" smtClean="0"/>
              <a:t>price</a:t>
            </a:r>
            <a:endParaRPr lang="en-US" sz="2000" dirty="0"/>
          </a:p>
          <a:p>
            <a:r>
              <a:rPr lang="en-US" sz="2000" dirty="0" smtClean="0">
                <a:solidFill>
                  <a:srgbClr val="C00000"/>
                </a:solidFill>
              </a:rPr>
              <a:t>FROM</a:t>
            </a:r>
            <a:r>
              <a:rPr lang="en-US" sz="2000" dirty="0" smtClean="0"/>
              <a:t> </a:t>
            </a:r>
            <a:r>
              <a:rPr lang="en-US" sz="2000" dirty="0"/>
              <a:t>orders o, items </a:t>
            </a:r>
            <a:r>
              <a:rPr lang="en-US" sz="2000" dirty="0" smtClean="0"/>
              <a:t>i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JOINING</a:t>
            </a:r>
          </a:p>
          <a:p>
            <a:r>
              <a:rPr lang="en-US" sz="2000" dirty="0"/>
              <a:t>  </a:t>
            </a:r>
            <a:r>
              <a:rPr lang="en-US" sz="2000" dirty="0" smtClean="0"/>
              <a:t>  </a:t>
            </a:r>
            <a:r>
              <a:rPr lang="en-US" sz="2000" dirty="0" err="1" smtClean="0"/>
              <a:t>o.order_num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i.order_num</a:t>
            </a:r>
            <a:endParaRPr lang="en-US" sz="2000" dirty="0"/>
          </a:p>
          <a:p>
            <a:r>
              <a:rPr lang="en-US" sz="2000" dirty="0" smtClean="0">
                <a:solidFill>
                  <a:srgbClr val="C00000"/>
                </a:solidFill>
              </a:rPr>
              <a:t>WHERE</a:t>
            </a:r>
            <a:r>
              <a:rPr lang="en-US" sz="2000" dirty="0" smtClean="0"/>
              <a:t> </a:t>
            </a:r>
            <a:r>
              <a:rPr lang="en-US" sz="2000" dirty="0" err="1"/>
              <a:t>o.order_date</a:t>
            </a:r>
            <a:r>
              <a:rPr lang="en-US" sz="2000" dirty="0"/>
              <a:t> &gt; '01/01/89'</a:t>
            </a:r>
          </a:p>
          <a:p>
            <a:r>
              <a:rPr lang="en-US" sz="2000" dirty="0"/>
              <a:t>  </a:t>
            </a:r>
            <a:r>
              <a:rPr lang="en-US" sz="2000" dirty="0" smtClean="0"/>
              <a:t> AND </a:t>
            </a:r>
            <a:r>
              <a:rPr lang="en-US" sz="2000" dirty="0" err="1"/>
              <a:t>o.customer_num</a:t>
            </a:r>
            <a:r>
              <a:rPr lang="en-US" sz="2000" dirty="0"/>
              <a:t> &gt; 110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GROUP BY </a:t>
            </a:r>
            <a:r>
              <a:rPr lang="en-US" sz="2000" dirty="0" smtClean="0"/>
              <a:t>1</a:t>
            </a:r>
            <a:endParaRPr lang="en-US" sz="2000" dirty="0"/>
          </a:p>
          <a:p>
            <a:r>
              <a:rPr lang="en-US" sz="2000" dirty="0" smtClean="0">
                <a:solidFill>
                  <a:srgbClr val="C00000"/>
                </a:solidFill>
              </a:rPr>
              <a:t>ORDER BY </a:t>
            </a:r>
            <a:r>
              <a:rPr lang="en-US" sz="2000" dirty="0" smtClean="0"/>
              <a:t>2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INTO TEMP </a:t>
            </a:r>
            <a:r>
              <a:rPr lang="en-US" sz="2000" dirty="0" err="1" smtClean="0"/>
              <a:t>my_tempTable</a:t>
            </a:r>
            <a:r>
              <a:rPr lang="en-US" sz="2000" dirty="0" smtClean="0"/>
              <a:t>;</a:t>
            </a: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605" y="1587447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94735" y="2108941"/>
            <a:ext cx="2749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0"/>
            <a:r>
              <a:rPr lang="en-US" sz="1800" dirty="0" smtClean="0">
                <a:solidFill>
                  <a:srgbClr val="C00000"/>
                </a:solidFill>
              </a:rPr>
              <a:t>Describe the clauses ?</a:t>
            </a:r>
          </a:p>
          <a:p>
            <a:pPr marL="158750"/>
            <a:r>
              <a:rPr lang="en-US" sz="1800" dirty="0" smtClean="0">
                <a:solidFill>
                  <a:srgbClr val="C00000"/>
                </a:solidFill>
              </a:rPr>
              <a:t>Which are blocking ?</a:t>
            </a:r>
          </a:p>
          <a:p>
            <a:pPr marL="158750"/>
            <a:endParaRPr lang="en-US" sz="1800" dirty="0">
              <a:solidFill>
                <a:srgbClr val="C00000"/>
              </a:solidFill>
            </a:endParaRPr>
          </a:p>
          <a:p>
            <a:pPr marL="158750"/>
            <a:r>
              <a:rPr lang="en-US" sz="1800" dirty="0" smtClean="0">
                <a:solidFill>
                  <a:srgbClr val="C00000"/>
                </a:solidFill>
              </a:rPr>
              <a:t>(What is blocking ?)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76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287" y="382582"/>
            <a:ext cx="3861351" cy="548048"/>
          </a:xfrm>
        </p:spPr>
        <p:txBody>
          <a:bodyPr/>
          <a:lstStyle/>
          <a:p>
            <a:r>
              <a:rPr lang="en-US" dirty="0"/>
              <a:t>Example</a:t>
            </a:r>
            <a:r>
              <a:rPr lang="en-US" sz="2400" dirty="0"/>
              <a:t> </a:t>
            </a:r>
            <a:r>
              <a:rPr lang="en-US" sz="2400" dirty="0" smtClean="0"/>
              <a:t>4: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, with initial values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666084"/>
            <a:ext cx="86520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object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App {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 Array[String]) {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(true).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setAppName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("My App").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setMaster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dse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://127.0.0.1?").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set("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spark.cleaner.ttl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", "3600")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StreamingContext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Seconds(10))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//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ssc.checkpoint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dsefs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:///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lines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ssc.socketTextStream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("127.0.0.1", 9999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6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631" y="382582"/>
            <a:ext cx="4326008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4: </a:t>
            </a:r>
            <a:r>
              <a:rPr lang="en-US" dirty="0" err="1" smtClean="0"/>
              <a:t>Stateful</a:t>
            </a:r>
            <a:r>
              <a:rPr lang="en-US" dirty="0" smtClean="0"/>
              <a:t>, with initial values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41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930630"/>
            <a:ext cx="86520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initialRDD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ssc.sparkContext.parallelize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(List(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("10.14.246.12", 500), ("10.14.246.13", 1000)))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wordDstream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lines.map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(r =&gt;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r.split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 ")(0), 1))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mappingFunc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(word: String, one: Option[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],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 State[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]) =&gt;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sum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one.getOrElse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(0)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state.getOption.getOrElse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(0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output = (word, sum)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state.update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(sum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output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24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1" y="382582"/>
            <a:ext cx="3781838" cy="548048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4: </a:t>
            </a:r>
            <a:r>
              <a:rPr lang="en-US" dirty="0" err="1" smtClean="0"/>
              <a:t>Stateful</a:t>
            </a:r>
            <a:r>
              <a:rPr lang="en-US" dirty="0" smtClean="0"/>
              <a:t>, with initial values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42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1172980"/>
            <a:ext cx="86520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stateDstream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wordDstream.mapWithState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StateSpec.function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mappingFunc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initialState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initialRDD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stateDstream.print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ssc.start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ssc.awaitTermination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998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624" y="348032"/>
            <a:ext cx="86520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-------------------------------------------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Batch: 29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-------------------------------------------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+------------+-----+                                                            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  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value|count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+------------+-----+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|10.14.246.11|   69|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|10.14.246.12|  177|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|10.14.246.13|   63|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|10.14.246.10|   71|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+------------+-----+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-------------------------------------------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Batch: 30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-------------------------------------------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+------------+-----+                                                            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  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value|count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+------------+-----+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|10.14.246.11|   78|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|10.14.246.12|  177|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|10.14.246.13|   63|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|10.14.246.10|   72|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//  +------------+-----+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81" y="1028625"/>
            <a:ext cx="3011557" cy="548048"/>
          </a:xfrm>
        </p:spPr>
        <p:txBody>
          <a:bodyPr/>
          <a:lstStyle/>
          <a:p>
            <a:r>
              <a:rPr lang="en-US" dirty="0"/>
              <a:t>Example 5</a:t>
            </a:r>
            <a:r>
              <a:rPr lang="en-US" dirty="0" smtClean="0"/>
              <a:t>: Datasets (</a:t>
            </a:r>
            <a:r>
              <a:rPr lang="en-US" dirty="0" err="1" smtClean="0"/>
              <a:t>stateful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G/A July 2, 2018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6211957" y="239554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Sample output</a:t>
            </a:r>
          </a:p>
        </p:txBody>
      </p:sp>
    </p:spTree>
    <p:extLst>
      <p:ext uri="{BB962C8B-B14F-4D97-AF65-F5344CB8AC3E}">
        <p14:creationId xmlns:p14="http://schemas.microsoft.com/office/powerpoint/2010/main" val="3669748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625" y="348032"/>
            <a:ext cx="86520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package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com.datastax.enablement.bootcamp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org.apache.spark.sql.SparkSession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object App {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 Array[String]) {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host = 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localhost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port = 9999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spark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SparkSession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.builder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appName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("My App")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getOrCreate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import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spark.implicits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._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81" y="1630640"/>
            <a:ext cx="3011557" cy="548048"/>
          </a:xfrm>
        </p:spPr>
        <p:txBody>
          <a:bodyPr/>
          <a:lstStyle/>
          <a:p>
            <a:r>
              <a:rPr lang="en-US" dirty="0"/>
              <a:t>Example 5</a:t>
            </a:r>
            <a:r>
              <a:rPr lang="en-US" dirty="0" smtClean="0"/>
              <a:t>: Datasets (</a:t>
            </a:r>
            <a:r>
              <a:rPr lang="en-US" dirty="0" err="1" smtClean="0"/>
              <a:t>stateful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13196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625" y="348032"/>
            <a:ext cx="86520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lines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spark.readStream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.format("socket")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.option("host", host)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.option("port", port)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.load()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words = lines.as[String].map(r =&gt;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r.split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 ")(0))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//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println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words.getClass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// class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org.apache.spark.sql.Dataset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wordCounts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words.groupBy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("value").count()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query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wordCounts.writeStream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outputMode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("complete")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.format("console")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.start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81" y="656606"/>
            <a:ext cx="3011557" cy="548048"/>
          </a:xfrm>
        </p:spPr>
        <p:txBody>
          <a:bodyPr/>
          <a:lstStyle/>
          <a:p>
            <a:r>
              <a:rPr lang="en-US" dirty="0"/>
              <a:t>Example 5</a:t>
            </a:r>
            <a:r>
              <a:rPr lang="en-US" dirty="0" smtClean="0"/>
              <a:t>: Datasets (</a:t>
            </a:r>
            <a:r>
              <a:rPr lang="en-US" dirty="0" err="1" smtClean="0"/>
              <a:t>stateful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92831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081" y="656606"/>
            <a:ext cx="3011557" cy="548048"/>
          </a:xfrm>
        </p:spPr>
        <p:txBody>
          <a:bodyPr/>
          <a:lstStyle/>
          <a:p>
            <a:r>
              <a:rPr lang="en-US" dirty="0"/>
              <a:t>Example 5</a:t>
            </a:r>
            <a:r>
              <a:rPr lang="en-US" dirty="0" smtClean="0"/>
              <a:t>: Datasets (</a:t>
            </a:r>
            <a:r>
              <a:rPr lang="en-US" dirty="0" err="1" smtClean="0"/>
              <a:t>stateful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46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7625" y="1009751"/>
            <a:ext cx="8652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query.awaitTermination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8575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27" y="382582"/>
            <a:ext cx="8652012" cy="548048"/>
          </a:xfrm>
        </p:spPr>
        <p:txBody>
          <a:bodyPr/>
          <a:lstStyle/>
          <a:p>
            <a:r>
              <a:rPr lang="en-US" sz="2400" dirty="0" smtClean="0"/>
              <a:t>DSE Analytics: Spark 2.2+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47</a:t>
            </a:fld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387627" y="1530626"/>
            <a:ext cx="31598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For all new work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G/A July 2, 2018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err="1" smtClean="0"/>
              <a:t>DataFrames</a:t>
            </a:r>
            <a:r>
              <a:rPr lang="en-US" sz="1800" dirty="0" smtClean="0"/>
              <a:t>/Datasets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Auto checkpoint/</a:t>
            </a:r>
            <a:r>
              <a:rPr lang="en-US" sz="1800" dirty="0" err="1" smtClean="0"/>
              <a:t>stateful</a:t>
            </a:r>
            <a:endParaRPr lang="en-US" sz="1800" dirty="0" smtClean="0"/>
          </a:p>
          <a:p>
            <a:pPr marL="228600" indent="-228600">
              <a:buFont typeface="Arial" pitchFamily="34" charset="0"/>
              <a:buChar char="•"/>
            </a:pP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More complete transforms </a:t>
            </a: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470" y="253373"/>
            <a:ext cx="4879579" cy="444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103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27" y="382582"/>
            <a:ext cx="8652012" cy="548048"/>
          </a:xfrm>
        </p:spPr>
        <p:txBody>
          <a:bodyPr/>
          <a:lstStyle/>
          <a:p>
            <a:r>
              <a:rPr lang="en-US" sz="2400" dirty="0" smtClean="0"/>
              <a:t>DSE Analytics: Other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387627" y="1123122"/>
            <a:ext cx="4301177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Parallelism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Number of receivers invoked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Number of partitions (same as before)</a:t>
            </a:r>
          </a:p>
          <a:p>
            <a:r>
              <a:rPr lang="en-US" sz="1800" dirty="0" smtClean="0"/>
              <a:t>Persistence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Same as before (cache(), ..)</a:t>
            </a:r>
          </a:p>
          <a:p>
            <a:r>
              <a:rPr lang="en-US" sz="1800" dirty="0" err="1" smtClean="0"/>
              <a:t>Checkpointing</a:t>
            </a:r>
            <a:endParaRPr lang="en-US" sz="1800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Some transforms auto-checkpoint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err="1" smtClean="0"/>
              <a:t>updateStateByKey</a:t>
            </a:r>
            <a:r>
              <a:rPr lang="en-US" sz="1800" dirty="0" smtClean="0"/>
              <a:t>( .. 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err="1" smtClean="0"/>
              <a:t>countByWindow</a:t>
            </a:r>
            <a:r>
              <a:rPr lang="en-US" sz="1800" dirty="0" smtClean="0"/>
              <a:t>( .. 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(Other)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All window transforms</a:t>
            </a: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endParaRPr lang="en-US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297557" y="2325756"/>
            <a:ext cx="34067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ssc.checkpoint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dsefs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:///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")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ssc.checkpoint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(Seconds(20))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Frequent, slower </a:t>
            </a:r>
            <a:r>
              <a:rPr lang="en-US" dirty="0" err="1" smtClean="0">
                <a:latin typeface="+mj-lt"/>
              </a:rPr>
              <a:t>perf</a:t>
            </a:r>
            <a:endParaRPr lang="en-US" dirty="0" smtClean="0">
              <a:latin typeface="+mj-lt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Infrequent, slower failure recovery</a:t>
            </a:r>
          </a:p>
          <a:p>
            <a:pPr marL="228600" indent="-22860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Recommend: 5-10 x slide interval</a:t>
            </a:r>
          </a:p>
        </p:txBody>
      </p:sp>
    </p:spTree>
    <p:extLst>
      <p:ext uri="{BB962C8B-B14F-4D97-AF65-F5344CB8AC3E}">
        <p14:creationId xmlns:p14="http://schemas.microsoft.com/office/powerpoint/2010/main" val="755930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27" y="382582"/>
            <a:ext cx="8652012" cy="548048"/>
          </a:xfrm>
        </p:spPr>
        <p:txBody>
          <a:bodyPr/>
          <a:lstStyle/>
          <a:p>
            <a:r>
              <a:rPr lang="en-US" sz="2400" dirty="0" smtClean="0"/>
              <a:t>DSE Analytics: Writing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49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469547" y="870947"/>
            <a:ext cx="7972117" cy="6615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7528" y="1020198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Output Operation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9547" y="870947"/>
            <a:ext cx="0" cy="3259939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443058" y="870947"/>
            <a:ext cx="0" cy="3259939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8011" y="153250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94084" y="870947"/>
            <a:ext cx="0" cy="3259939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3450" y="413088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8011" y="1945751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8011" y="276843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8011" y="3455383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7528" y="2993718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foreachRDD</a:t>
            </a:r>
            <a:r>
              <a:rPr lang="en-US" sz="1600" b="1" dirty="0" smtClean="0"/>
              <a:t>(f)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7528" y="1606700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print()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7528" y="2021264"/>
            <a:ext cx="20024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saveAsTextFiles</a:t>
            </a:r>
            <a:r>
              <a:rPr lang="en-US" b="1" dirty="0" smtClean="0"/>
              <a:t>()</a:t>
            </a:r>
          </a:p>
          <a:p>
            <a:r>
              <a:rPr lang="en-US" b="1" dirty="0" err="1" smtClean="0"/>
              <a:t>saveAsObjectFiles</a:t>
            </a:r>
            <a:r>
              <a:rPr lang="en-US" b="1" dirty="0" smtClean="0"/>
              <a:t>()</a:t>
            </a:r>
          </a:p>
          <a:p>
            <a:r>
              <a:rPr lang="en-US" b="1" dirty="0" err="1" smtClean="0"/>
              <a:t>saveAsHadoopFiles</a:t>
            </a:r>
            <a:r>
              <a:rPr lang="en-US" b="1" dirty="0" smtClean="0"/>
              <a:t>()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7528" y="3610630"/>
            <a:ext cx="207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saveToCassandra</a:t>
            </a:r>
            <a:r>
              <a:rPr lang="en-US" sz="1600" b="1" dirty="0" smtClean="0"/>
              <a:t>()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17145" y="1020198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94354" y="1607197"/>
            <a:ext cx="5844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Print first 10 elements of each RDD in the source </a:t>
            </a:r>
            <a:r>
              <a:rPr lang="en-US" sz="1600" b="1" dirty="0" err="1" smtClean="0"/>
              <a:t>DStream</a:t>
            </a:r>
            <a:endParaRPr lang="en-US" sz="1600" b="1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594354" y="2221319"/>
            <a:ext cx="4852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Save each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 in format/location specified.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94355" y="2870608"/>
            <a:ext cx="566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Apply f() to each RDD in source </a:t>
            </a:r>
            <a:r>
              <a:rPr lang="en-US" sz="1600" b="1" dirty="0" err="1" smtClean="0"/>
              <a:t>DStream</a:t>
            </a:r>
            <a:r>
              <a:rPr lang="en-US" sz="1600" b="1" dirty="0" smtClean="0"/>
              <a:t>. Can use any transform/actions on input RDD.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94354" y="3610630"/>
            <a:ext cx="3998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Write to DSE Core; </a:t>
            </a:r>
            <a:r>
              <a:rPr lang="en-US" sz="1600" b="1" dirty="0" err="1" smtClean="0"/>
              <a:t>ks</a:t>
            </a:r>
            <a:r>
              <a:rPr lang="en-US" sz="1600" b="1" dirty="0" smtClean="0"/>
              <a:t>, table, [columns]</a:t>
            </a:r>
          </a:p>
        </p:txBody>
      </p:sp>
    </p:spTree>
    <p:extLst>
      <p:ext uri="{BB962C8B-B14F-4D97-AF65-F5344CB8AC3E}">
        <p14:creationId xmlns:p14="http://schemas.microsoft.com/office/powerpoint/2010/main" val="207827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Discussion Lab: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0209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50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Unit: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Analytics: 5 Major Functional Areas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000-DTSE-Analytics-7602-60-DU-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5951342" y="4289711"/>
            <a:ext cx="1604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Source: DataBricks.com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80" y="3375094"/>
            <a:ext cx="55721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603057" y="2739584"/>
            <a:ext cx="5988590" cy="5884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Spark Core</a:t>
            </a:r>
            <a:endParaRPr lang="en-US" sz="1800" b="1" dirty="0"/>
          </a:p>
        </p:txBody>
      </p:sp>
      <p:sp>
        <p:nvSpPr>
          <p:cNvPr id="15" name="Rectangle 14"/>
          <p:cNvSpPr/>
          <p:nvPr/>
        </p:nvSpPr>
        <p:spPr>
          <a:xfrm>
            <a:off x="1603057" y="1634905"/>
            <a:ext cx="1456660" cy="1055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Spark SQL</a:t>
            </a:r>
            <a:endParaRPr lang="en-US" sz="1800" b="1" dirty="0"/>
          </a:p>
        </p:txBody>
      </p:sp>
      <p:sp>
        <p:nvSpPr>
          <p:cNvPr id="16" name="Rectangle 15"/>
          <p:cNvSpPr/>
          <p:nvPr/>
        </p:nvSpPr>
        <p:spPr>
          <a:xfrm>
            <a:off x="3113700" y="1634905"/>
            <a:ext cx="1456660" cy="1055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 smtClean="0"/>
              <a:t>Mllib</a:t>
            </a:r>
            <a:r>
              <a:rPr lang="en-US" sz="1800" b="1" dirty="0" smtClean="0"/>
              <a:t>/ML</a:t>
            </a:r>
            <a:endParaRPr lang="en-US" sz="1800" b="1" dirty="0"/>
          </a:p>
        </p:txBody>
      </p:sp>
      <p:sp>
        <p:nvSpPr>
          <p:cNvPr id="17" name="Rectangle 16"/>
          <p:cNvSpPr/>
          <p:nvPr/>
        </p:nvSpPr>
        <p:spPr>
          <a:xfrm>
            <a:off x="4624343" y="1634905"/>
            <a:ext cx="1456660" cy="1055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 smtClean="0"/>
              <a:t>GraphX</a:t>
            </a:r>
            <a:endParaRPr lang="en-US" sz="1800" b="1" dirty="0"/>
          </a:p>
        </p:txBody>
      </p:sp>
      <p:sp>
        <p:nvSpPr>
          <p:cNvPr id="18" name="Rectangle 17"/>
          <p:cNvSpPr/>
          <p:nvPr/>
        </p:nvSpPr>
        <p:spPr>
          <a:xfrm>
            <a:off x="6134987" y="1634905"/>
            <a:ext cx="1456660" cy="1055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Spark Streaming</a:t>
            </a:r>
            <a:endParaRPr lang="en-US" sz="1800" b="1" dirty="0"/>
          </a:p>
        </p:txBody>
      </p:sp>
      <p:sp>
        <p:nvSpPr>
          <p:cNvPr id="19" name="Rectangle 18"/>
          <p:cNvSpPr/>
          <p:nvPr/>
        </p:nvSpPr>
        <p:spPr>
          <a:xfrm>
            <a:off x="3842029" y="978601"/>
            <a:ext cx="2279459" cy="588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ML Pipelines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3014" y="978601"/>
            <a:ext cx="3053093" cy="5884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 smtClean="0">
                <a:solidFill>
                  <a:schemeClr val="tx1"/>
                </a:solidFill>
              </a:rPr>
              <a:t>DataFrames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3015" y="1567096"/>
            <a:ext cx="765544" cy="11236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81758" y="3787580"/>
            <a:ext cx="820872" cy="810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65990" y="3787580"/>
            <a:ext cx="820872" cy="8106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37441" y="1088562"/>
            <a:ext cx="1688528" cy="415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488559" y="1955199"/>
            <a:ext cx="1688528" cy="415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35815" y="1955199"/>
            <a:ext cx="1688528" cy="415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19053" y="1857496"/>
            <a:ext cx="1688528" cy="6735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776107" y="2826226"/>
            <a:ext cx="1688528" cy="415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Analytics/Streaming: Where to Use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556591" y="725559"/>
            <a:ext cx="559961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Streaming is </a:t>
            </a:r>
            <a:r>
              <a:rPr lang="en-US" sz="2000" dirty="0" smtClean="0"/>
              <a:t>often </a:t>
            </a:r>
            <a:r>
              <a:rPr lang="en-US" sz="2000" dirty="0"/>
              <a:t>utilized in a DSE deployment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Monitor and act upon data </a:t>
            </a:r>
            <a:r>
              <a:rPr lang="en-US" sz="1800" dirty="0"/>
              <a:t>as it is sent to </a:t>
            </a:r>
            <a:r>
              <a:rPr lang="en-US" sz="1800" dirty="0" smtClean="0"/>
              <a:t>DSE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B0F0"/>
                </a:solidFill>
              </a:rPr>
              <a:t>Always on query, versus polling</a:t>
            </a:r>
            <a:endParaRPr lang="en-US" sz="1800" dirty="0">
              <a:solidFill>
                <a:srgbClr val="00B0F0"/>
              </a:solidFill>
            </a:endParaRPr>
          </a:p>
          <a:p>
            <a:endParaRPr lang="en-US" sz="1800" dirty="0"/>
          </a:p>
          <a:p>
            <a:r>
              <a:rPr lang="en-US" sz="2000" dirty="0" smtClean="0"/>
              <a:t>DSE Analytics Streaming sources:</a:t>
            </a:r>
            <a:endParaRPr lang="en-US" sz="20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Kafka, </a:t>
            </a:r>
            <a:r>
              <a:rPr lang="en-US" sz="1800" dirty="0" err="1" smtClean="0"/>
              <a:t>ZeroMQ</a:t>
            </a:r>
            <a:r>
              <a:rPr lang="en-US" sz="1800" dirty="0" smtClean="0"/>
              <a:t>, MQTT</a:t>
            </a: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/>
              <a:t>JMS systems like </a:t>
            </a:r>
            <a:r>
              <a:rPr lang="en-US" sz="1800" dirty="0" err="1"/>
              <a:t>MessageQ</a:t>
            </a:r>
            <a:r>
              <a:rPr lang="en-US" sz="1800" dirty="0"/>
              <a:t>, </a:t>
            </a:r>
            <a:r>
              <a:rPr lang="en-US" sz="1800" dirty="0" err="1"/>
              <a:t>ActiveMQ</a:t>
            </a: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/>
              <a:t>Twitter feeds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/>
              <a:t>Stock feeds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/>
              <a:t>CDC from other </a:t>
            </a:r>
            <a:r>
              <a:rPr lang="en-US" sz="1800" dirty="0" smtClean="0"/>
              <a:t>systems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HDFS, DSEFS, S3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Flume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TCP sockets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(Other)</a:t>
            </a:r>
            <a:endParaRPr lang="en-US" sz="1800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31" y="1676621"/>
            <a:ext cx="2272182" cy="2129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56201" y="3896140"/>
            <a:ext cx="2729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Receiver Reliability: ACK/no-ACK, data loss is possible</a:t>
            </a:r>
          </a:p>
        </p:txBody>
      </p:sp>
    </p:spTree>
    <p:extLst>
      <p:ext uri="{BB962C8B-B14F-4D97-AF65-F5344CB8AC3E}">
        <p14:creationId xmlns:p14="http://schemas.microsoft.com/office/powerpoint/2010/main" val="361314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DSE Analytics/Streaming: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556590" y="884584"/>
            <a:ext cx="69872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Spark 2.0 (DSE 5.1</a:t>
            </a:r>
            <a:r>
              <a:rPr lang="en-US" sz="2000" dirty="0"/>
              <a:t>), Streaming 'production ready' </a:t>
            </a:r>
            <a:endParaRPr lang="en-US" sz="2000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RDD based, </a:t>
            </a:r>
            <a:r>
              <a:rPr lang="en-US" sz="1800" dirty="0" err="1" smtClean="0"/>
              <a:t>Dstreams</a:t>
            </a:r>
            <a:r>
              <a:rPr lang="en-US" sz="1800" dirty="0" smtClean="0"/>
              <a:t> (discretized)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Micro batches, each being an RDD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Fewer transforms (yes join, union; no intersect, .. 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Highest number of articles, examples</a:t>
            </a:r>
            <a:endParaRPr lang="en-US" sz="1800" dirty="0"/>
          </a:p>
          <a:p>
            <a:endParaRPr lang="en-US" sz="2000" dirty="0" smtClean="0"/>
          </a:p>
          <a:p>
            <a:r>
              <a:rPr lang="en-US" sz="2000" dirty="0" smtClean="0"/>
              <a:t>Spark 2.2 (DSE 6.0)</a:t>
            </a:r>
          </a:p>
          <a:p>
            <a:pPr marL="228600" indent="-228600">
              <a:buFont typeface="Arial" pitchFamily="34" charset="0"/>
              <a:buChar char="•"/>
              <a:tabLst>
                <a:tab pos="228600" algn="l"/>
              </a:tabLst>
            </a:pPr>
            <a:r>
              <a:rPr lang="en-US" sz="1800" dirty="0" err="1" smtClean="0"/>
              <a:t>DataFrame</a:t>
            </a:r>
            <a:r>
              <a:rPr lang="en-US" sz="1800" dirty="0" smtClean="0"/>
              <a:t>, Dataset</a:t>
            </a:r>
          </a:p>
          <a:p>
            <a:pPr marL="228600" indent="-228600">
              <a:buFont typeface="Arial" pitchFamily="34" charset="0"/>
              <a:buChar char="•"/>
              <a:tabLst>
                <a:tab pos="228600" algn="l"/>
              </a:tabLst>
            </a:pPr>
            <a:r>
              <a:rPr lang="en-US" sz="1800" dirty="0" smtClean="0"/>
              <a:t>Down to 1ms batch size</a:t>
            </a:r>
          </a:p>
          <a:p>
            <a:pPr marL="228600" indent="-228600">
              <a:buFont typeface="Arial" pitchFamily="34" charset="0"/>
              <a:buChar char="•"/>
              <a:tabLst>
                <a:tab pos="228600" algn="l"/>
              </a:tabLst>
            </a:pPr>
            <a:r>
              <a:rPr lang="en-US" sz="1800" dirty="0" smtClean="0"/>
              <a:t>Catalyst optimizer</a:t>
            </a:r>
          </a:p>
          <a:p>
            <a:pPr marL="228600" indent="-228600">
              <a:buFont typeface="Arial" pitchFamily="34" charset="0"/>
              <a:buChar char="•"/>
              <a:tabLst>
                <a:tab pos="228600" algn="l"/>
              </a:tabLst>
            </a:pPr>
            <a:r>
              <a:rPr lang="en-US" sz="1800" dirty="0" smtClean="0"/>
              <a:t>Automatic </a:t>
            </a:r>
            <a:r>
              <a:rPr lang="en-US" sz="1800" dirty="0" err="1" smtClean="0"/>
              <a:t>checkpointing</a:t>
            </a:r>
            <a:endParaRPr lang="en-US" sz="1800" dirty="0" smtClean="0"/>
          </a:p>
          <a:p>
            <a:pPr marL="228600" indent="-228600">
              <a:buFont typeface="Arial" pitchFamily="34" charset="0"/>
              <a:buChar char="•"/>
              <a:tabLst>
                <a:tab pos="228600" algn="l"/>
              </a:tabLst>
            </a:pPr>
            <a:r>
              <a:rPr lang="en-US" sz="1800" dirty="0" smtClean="0"/>
              <a:t>State management automatic</a:t>
            </a:r>
          </a:p>
          <a:p>
            <a:pPr marL="228600" indent="-228600">
              <a:buFont typeface="Arial" pitchFamily="34" charset="0"/>
              <a:buChar char="•"/>
              <a:tabLst>
                <a:tab pos="228600" algn="l"/>
              </a:tabLst>
            </a:pPr>
            <a:r>
              <a:rPr lang="en-US" sz="1800" dirty="0" smtClean="0"/>
              <a:t>SQL access</a:t>
            </a:r>
          </a:p>
        </p:txBody>
      </p:sp>
    </p:spTree>
    <p:extLst>
      <p:ext uri="{BB962C8B-B14F-4D97-AF65-F5344CB8AC3E}">
        <p14:creationId xmlns:p14="http://schemas.microsoft.com/office/powerpoint/2010/main" val="232408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000-DTSE-Analytics-7602-60-DU-</a:t>
            </a:r>
            <a:fld id="{5A6FB346-E907-314D-8DE1-ECD2B2B6AA1B}" type="slidenum">
              <a:rPr lang="uk-UA" smtClean="0"/>
              <a:pPr/>
              <a:t>9</a:t>
            </a:fld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11" y="281813"/>
            <a:ext cx="7625738" cy="436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35" y="981057"/>
            <a:ext cx="1749287" cy="548048"/>
          </a:xfrm>
        </p:spPr>
        <p:txBody>
          <a:bodyPr/>
          <a:lstStyle/>
          <a:p>
            <a:r>
              <a:rPr lang="en-US" dirty="0" smtClean="0"/>
              <a:t>DSE Analytics: Streaming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3419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3547</TotalTime>
  <Words>3716</Words>
  <Application>Microsoft Office PowerPoint</Application>
  <PresentationFormat>On-screen Show (16:9)</PresentationFormat>
  <Paragraphs>849</Paragraphs>
  <Slides>50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DataStax_Template_Widescreen</vt:lpstr>
      <vt:lpstr>Discussion Unit: DSE Analytics</vt:lpstr>
      <vt:lpstr>Discussion Lab:</vt:lpstr>
      <vt:lpstr>DSE Analytics: Streaming, Not-streaming</vt:lpstr>
      <vt:lpstr>SQL SELECT Clauses-</vt:lpstr>
      <vt:lpstr>End of Discussion Lab:</vt:lpstr>
      <vt:lpstr>DSE Analytics: 5 Major Functional Areas</vt:lpstr>
      <vt:lpstr>DSE Analytics/Streaming: Where to Use  </vt:lpstr>
      <vt:lpstr>DSE Analytics/Streaming: History</vt:lpstr>
      <vt:lpstr>DSE Analytics: Streaming</vt:lpstr>
      <vt:lpstr>DSE Analytics: Streaming</vt:lpstr>
      <vt:lpstr>DSE Analytics, Streaming</vt:lpstr>
      <vt:lpstr>Spark 2+, RDDs: DStream, Unary, Transform</vt:lpstr>
      <vt:lpstr>Spark 2+, RDDs: DStream, Unary, Transform</vt:lpstr>
      <vt:lpstr>Spark 2+, Pair RDDs: DStream, Unary, Transforms </vt:lpstr>
      <vt:lpstr>Spark 2+, Pair RDDs: DStream, Binary, Transforms </vt:lpstr>
      <vt:lpstr>DSE Analytics, Streaming</vt:lpstr>
      <vt:lpstr>Spark 2+, RDDs: DStream, Unary, w/ State</vt:lpstr>
      <vt:lpstr>DSE Analytics: Windows, Slide or Tumble</vt:lpstr>
      <vt:lpstr>Spark 2+, RDDs: DStream, Window Transforms</vt:lpstr>
      <vt:lpstr>Spark 2+, Pair RDDs: DStream, Window Transforms</vt:lpstr>
      <vt:lpstr>DSE Analytics: Window Length</vt:lpstr>
      <vt:lpstr>DSE Analytics, Examples</vt:lpstr>
      <vt:lpstr>Example 1: Stateless, Word Count</vt:lpstr>
      <vt:lpstr>Example 1: Stateless, Word Count</vt:lpstr>
      <vt:lpstr>Example 1: Stateless, Word Count</vt:lpstr>
      <vt:lpstr>Example 1: Stateless, Word Count</vt:lpstr>
      <vt:lpstr>Example 2: Stateless, reduceByCount()</vt:lpstr>
      <vt:lpstr>Example 2: Stateless, reduceByCount()</vt:lpstr>
      <vt:lpstr>Example 2: Stateless, reduceByCount()</vt:lpstr>
      <vt:lpstr>Example 2: Stateless, reduceByCount()</vt:lpstr>
      <vt:lpstr>Example 2: Stateless, reduceByCount()</vt:lpstr>
      <vt:lpstr>Example 2: Stateless, reduceByCount()</vt:lpstr>
      <vt:lpstr>Example 3: Stateful, updateStateByKey()</vt:lpstr>
      <vt:lpstr>Example 3: Stateful, updateStateByKey()</vt:lpstr>
      <vt:lpstr>Example 3: Stateful, updateStateByKey()</vt:lpstr>
      <vt:lpstr>Example 3: Stateful, updateStateByKey()</vt:lpstr>
      <vt:lpstr>Example 3: Stateful, updateStateByKey()</vt:lpstr>
      <vt:lpstr>Example 4: Stateful, with initial values</vt:lpstr>
      <vt:lpstr>Example 4: Stateful, with initial values</vt:lpstr>
      <vt:lpstr>Example 4: Stateful, with initial values</vt:lpstr>
      <vt:lpstr>Example 4: Stateful, with initial values</vt:lpstr>
      <vt:lpstr>Example 4: Stateful, with initial values</vt:lpstr>
      <vt:lpstr>Example 5: Datasets (stateful) G/A July 2, 2018</vt:lpstr>
      <vt:lpstr>Example 5: Datasets (stateful)</vt:lpstr>
      <vt:lpstr>Example 5: Datasets (stateful)</vt:lpstr>
      <vt:lpstr>Example 5: Datasets (stateful)</vt:lpstr>
      <vt:lpstr>DSE Analytics: Spark 2.2+</vt:lpstr>
      <vt:lpstr>DSE Analytics: Other</vt:lpstr>
      <vt:lpstr>DSE Analytics: Writing</vt:lpstr>
      <vt:lpstr>End of Unit: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default</cp:lastModifiedBy>
  <cp:revision>240</cp:revision>
  <dcterms:created xsi:type="dcterms:W3CDTF">2018-03-30T00:33:11Z</dcterms:created>
  <dcterms:modified xsi:type="dcterms:W3CDTF">2018-08-05T00:24:54Z</dcterms:modified>
  <cp:category/>
</cp:coreProperties>
</file>